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375" r:id="rId6"/>
    <p:sldId id="385" r:id="rId7"/>
    <p:sldId id="386" r:id="rId8"/>
    <p:sldId id="376" r:id="rId9"/>
    <p:sldId id="388" r:id="rId10"/>
    <p:sldId id="379" r:id="rId11"/>
    <p:sldId id="389" r:id="rId12"/>
    <p:sldId id="380" r:id="rId13"/>
    <p:sldId id="391" r:id="rId14"/>
    <p:sldId id="381" r:id="rId15"/>
    <p:sldId id="390" r:id="rId16"/>
    <p:sldId id="377" r:id="rId17"/>
    <p:sldId id="392" r:id="rId18"/>
    <p:sldId id="382" r:id="rId19"/>
    <p:sldId id="383" r:id="rId20"/>
    <p:sldId id="393" r:id="rId21"/>
    <p:sldId id="378" r:id="rId22"/>
    <p:sldId id="387" r:id="rId23"/>
    <p:sldId id="394" r:id="rId24"/>
    <p:sldId id="38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65A4A-76B5-465B-9CC6-813AB50BFD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404737-2AE2-432F-B8AE-7164B1AAF4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4CE26F-D9FA-475D-8764-D56C07604495}"/>
              </a:ext>
            </a:extLst>
          </p:cNvPr>
          <p:cNvSpPr>
            <a:spLocks noGrp="1"/>
          </p:cNvSpPr>
          <p:nvPr>
            <p:ph type="dt" sz="half" idx="10"/>
          </p:nvPr>
        </p:nvSpPr>
        <p:spPr/>
        <p:txBody>
          <a:bodyPr/>
          <a:lstStyle/>
          <a:p>
            <a:fld id="{E1D31DA8-AC2E-4C42-89C7-208BEFDF0D84}" type="datetimeFigureOut">
              <a:rPr lang="en-US" smtClean="0"/>
              <a:t>12/16/2020</a:t>
            </a:fld>
            <a:endParaRPr lang="en-US"/>
          </a:p>
        </p:txBody>
      </p:sp>
      <p:sp>
        <p:nvSpPr>
          <p:cNvPr id="5" name="Footer Placeholder 4">
            <a:extLst>
              <a:ext uri="{FF2B5EF4-FFF2-40B4-BE49-F238E27FC236}">
                <a16:creationId xmlns:a16="http://schemas.microsoft.com/office/drawing/2014/main" id="{150BC4D1-A99D-4E94-881E-61866B32C3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5FDEC8-F358-4172-83BD-BF5E3BCBD910}"/>
              </a:ext>
            </a:extLst>
          </p:cNvPr>
          <p:cNvSpPr>
            <a:spLocks noGrp="1"/>
          </p:cNvSpPr>
          <p:nvPr>
            <p:ph type="sldNum" sz="quarter" idx="12"/>
          </p:nvPr>
        </p:nvSpPr>
        <p:spPr/>
        <p:txBody>
          <a:bodyPr/>
          <a:lstStyle/>
          <a:p>
            <a:fld id="{FD8BC510-00AF-4B72-AEE8-71FA859A7FB1}" type="slidenum">
              <a:rPr lang="en-US" smtClean="0"/>
              <a:t>‹#›</a:t>
            </a:fld>
            <a:endParaRPr lang="en-US"/>
          </a:p>
        </p:txBody>
      </p:sp>
    </p:spTree>
    <p:extLst>
      <p:ext uri="{BB962C8B-B14F-4D97-AF65-F5344CB8AC3E}">
        <p14:creationId xmlns:p14="http://schemas.microsoft.com/office/powerpoint/2010/main" val="712495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34CA6-5648-4432-8A73-01E930C359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7471C5-9B27-40A5-99B1-015E56335F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F14B5A-EBD8-4459-9CE2-CB6C13628DE3}"/>
              </a:ext>
            </a:extLst>
          </p:cNvPr>
          <p:cNvSpPr>
            <a:spLocks noGrp="1"/>
          </p:cNvSpPr>
          <p:nvPr>
            <p:ph type="dt" sz="half" idx="10"/>
          </p:nvPr>
        </p:nvSpPr>
        <p:spPr/>
        <p:txBody>
          <a:bodyPr/>
          <a:lstStyle/>
          <a:p>
            <a:fld id="{E1D31DA8-AC2E-4C42-89C7-208BEFDF0D84}" type="datetimeFigureOut">
              <a:rPr lang="en-US" smtClean="0"/>
              <a:t>12/16/2020</a:t>
            </a:fld>
            <a:endParaRPr lang="en-US"/>
          </a:p>
        </p:txBody>
      </p:sp>
      <p:sp>
        <p:nvSpPr>
          <p:cNvPr id="5" name="Footer Placeholder 4">
            <a:extLst>
              <a:ext uri="{FF2B5EF4-FFF2-40B4-BE49-F238E27FC236}">
                <a16:creationId xmlns:a16="http://schemas.microsoft.com/office/drawing/2014/main" id="{68AF1741-DC8A-4279-A007-81ECC0160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DD0A75-46FB-49BC-A6FA-2D851AC785FA}"/>
              </a:ext>
            </a:extLst>
          </p:cNvPr>
          <p:cNvSpPr>
            <a:spLocks noGrp="1"/>
          </p:cNvSpPr>
          <p:nvPr>
            <p:ph type="sldNum" sz="quarter" idx="12"/>
          </p:nvPr>
        </p:nvSpPr>
        <p:spPr/>
        <p:txBody>
          <a:bodyPr/>
          <a:lstStyle/>
          <a:p>
            <a:fld id="{FD8BC510-00AF-4B72-AEE8-71FA859A7FB1}" type="slidenum">
              <a:rPr lang="en-US" smtClean="0"/>
              <a:t>‹#›</a:t>
            </a:fld>
            <a:endParaRPr lang="en-US"/>
          </a:p>
        </p:txBody>
      </p:sp>
    </p:spTree>
    <p:extLst>
      <p:ext uri="{BB962C8B-B14F-4D97-AF65-F5344CB8AC3E}">
        <p14:creationId xmlns:p14="http://schemas.microsoft.com/office/powerpoint/2010/main" val="3261592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8E8550-7879-4F8A-B4C2-BE9D2F9E4B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A44E5C-865A-4A23-86C4-B3E75470EE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4C7F72-4996-4FA2-919C-A8BB2671D5D7}"/>
              </a:ext>
            </a:extLst>
          </p:cNvPr>
          <p:cNvSpPr>
            <a:spLocks noGrp="1"/>
          </p:cNvSpPr>
          <p:nvPr>
            <p:ph type="dt" sz="half" idx="10"/>
          </p:nvPr>
        </p:nvSpPr>
        <p:spPr/>
        <p:txBody>
          <a:bodyPr/>
          <a:lstStyle/>
          <a:p>
            <a:fld id="{E1D31DA8-AC2E-4C42-89C7-208BEFDF0D84}" type="datetimeFigureOut">
              <a:rPr lang="en-US" smtClean="0"/>
              <a:t>12/16/2020</a:t>
            </a:fld>
            <a:endParaRPr lang="en-US"/>
          </a:p>
        </p:txBody>
      </p:sp>
      <p:sp>
        <p:nvSpPr>
          <p:cNvPr id="5" name="Footer Placeholder 4">
            <a:extLst>
              <a:ext uri="{FF2B5EF4-FFF2-40B4-BE49-F238E27FC236}">
                <a16:creationId xmlns:a16="http://schemas.microsoft.com/office/drawing/2014/main" id="{AE27D312-62A1-446F-9BBD-4D897EA1CB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F6B409-E647-4517-88EB-2E2EE04BABED}"/>
              </a:ext>
            </a:extLst>
          </p:cNvPr>
          <p:cNvSpPr>
            <a:spLocks noGrp="1"/>
          </p:cNvSpPr>
          <p:nvPr>
            <p:ph type="sldNum" sz="quarter" idx="12"/>
          </p:nvPr>
        </p:nvSpPr>
        <p:spPr/>
        <p:txBody>
          <a:bodyPr/>
          <a:lstStyle/>
          <a:p>
            <a:fld id="{FD8BC510-00AF-4B72-AEE8-71FA859A7FB1}" type="slidenum">
              <a:rPr lang="en-US" smtClean="0"/>
              <a:t>‹#›</a:t>
            </a:fld>
            <a:endParaRPr lang="en-US"/>
          </a:p>
        </p:txBody>
      </p:sp>
    </p:spTree>
    <p:extLst>
      <p:ext uri="{BB962C8B-B14F-4D97-AF65-F5344CB8AC3E}">
        <p14:creationId xmlns:p14="http://schemas.microsoft.com/office/powerpoint/2010/main" val="2931430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5C313C-9909-469D-8AF9-D4F3DA949E2A}"/>
              </a:ext>
            </a:extLst>
          </p:cNvPr>
          <p:cNvSpPr/>
          <p:nvPr userDrawn="1"/>
        </p:nvSpPr>
        <p:spPr>
          <a:xfrm>
            <a:off x="0" y="0"/>
            <a:ext cx="12192000" cy="11965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CA101864-0A78-4DA0-B3D6-C3BCE08BDE4E}"/>
              </a:ext>
            </a:extLst>
          </p:cNvPr>
          <p:cNvSpPr/>
          <p:nvPr userDrawn="1"/>
        </p:nvSpPr>
        <p:spPr>
          <a:xfrm>
            <a:off x="10060426" y="0"/>
            <a:ext cx="2131574" cy="1251701"/>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bg1"/>
          </a:solidFill>
          <a:ln w="2694" cap="flat">
            <a:noFill/>
            <a:prstDash val="solid"/>
            <a:miter/>
          </a:ln>
        </p:spPr>
        <p:txBody>
          <a:bodyPr rtlCol="0" anchor="ctr"/>
          <a:lstStyle/>
          <a:p>
            <a:endParaRPr lang="en-US"/>
          </a:p>
        </p:txBody>
      </p:sp>
      <p:grpSp>
        <p:nvGrpSpPr>
          <p:cNvPr id="68" name="Group 67">
            <a:extLst>
              <a:ext uri="{FF2B5EF4-FFF2-40B4-BE49-F238E27FC236}">
                <a16:creationId xmlns:a16="http://schemas.microsoft.com/office/drawing/2014/main" id="{311EB2B1-1FFF-40A7-8916-39F9F66C67AE}"/>
              </a:ext>
            </a:extLst>
          </p:cNvPr>
          <p:cNvGrpSpPr/>
          <p:nvPr userDrawn="1"/>
        </p:nvGrpSpPr>
        <p:grpSpPr>
          <a:xfrm>
            <a:off x="-189873" y="30973"/>
            <a:ext cx="2984373" cy="1122167"/>
            <a:chOff x="-82869" y="2041805"/>
            <a:chExt cx="2984373" cy="1122167"/>
          </a:xfrm>
        </p:grpSpPr>
        <p:grpSp>
          <p:nvGrpSpPr>
            <p:cNvPr id="69" name="Group 68">
              <a:extLst>
                <a:ext uri="{FF2B5EF4-FFF2-40B4-BE49-F238E27FC236}">
                  <a16:creationId xmlns:a16="http://schemas.microsoft.com/office/drawing/2014/main" id="{3E57FF97-F37F-4F19-9B19-E980E9F0D19F}"/>
                </a:ext>
              </a:extLst>
            </p:cNvPr>
            <p:cNvGrpSpPr/>
            <p:nvPr userDrawn="1"/>
          </p:nvGrpSpPr>
          <p:grpSpPr>
            <a:xfrm>
              <a:off x="200146" y="2104325"/>
              <a:ext cx="2701358" cy="875012"/>
              <a:chOff x="1066498" y="286265"/>
              <a:chExt cx="11991969" cy="3884392"/>
            </a:xfrm>
            <a:solidFill>
              <a:schemeClr val="bg1"/>
            </a:solidFill>
          </p:grpSpPr>
          <p:sp>
            <p:nvSpPr>
              <p:cNvPr id="97" name="Rectangle 96">
                <a:extLst>
                  <a:ext uri="{FF2B5EF4-FFF2-40B4-BE49-F238E27FC236}">
                    <a16:creationId xmlns:a16="http://schemas.microsoft.com/office/drawing/2014/main" id="{E4701247-9B01-4379-8F79-CA130966C099}"/>
                  </a:ext>
                </a:extLst>
              </p:cNvPr>
              <p:cNvSpPr/>
              <p:nvPr/>
            </p:nvSpPr>
            <p:spPr>
              <a:xfrm rot="2143082">
                <a:off x="5813228" y="3225577"/>
                <a:ext cx="1095502" cy="475403"/>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70C40288-889F-4C14-813B-93CB4BE3595D}"/>
                  </a:ext>
                </a:extLst>
              </p:cNvPr>
              <p:cNvSpPr>
                <a:spLocks noChangeAspect="1"/>
              </p:cNvSpPr>
              <p:nvPr/>
            </p:nvSpPr>
            <p:spPr>
              <a:xfrm rot="2143082">
                <a:off x="12731593" y="232883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A988AA3-AADC-43BF-BC51-C5A0FD6710AE}"/>
                  </a:ext>
                </a:extLst>
              </p:cNvPr>
              <p:cNvSpPr>
                <a:spLocks noChangeAspect="1"/>
              </p:cNvSpPr>
              <p:nvPr/>
            </p:nvSpPr>
            <p:spPr>
              <a:xfrm rot="2143082">
                <a:off x="12012401" y="1020618"/>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7ACEEB3-7388-4FAA-9D8F-35B2DDACCB47}"/>
                  </a:ext>
                </a:extLst>
              </p:cNvPr>
              <p:cNvSpPr>
                <a:spLocks noChangeAspect="1"/>
              </p:cNvSpPr>
              <p:nvPr/>
            </p:nvSpPr>
            <p:spPr>
              <a:xfrm rot="2143082">
                <a:off x="3996941" y="286265"/>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28B62BF-3D3C-4C75-B055-917521385691}"/>
                  </a:ext>
                </a:extLst>
              </p:cNvPr>
              <p:cNvSpPr>
                <a:spLocks noChangeAspect="1"/>
              </p:cNvSpPr>
              <p:nvPr/>
            </p:nvSpPr>
            <p:spPr>
              <a:xfrm rot="2143082">
                <a:off x="4668722" y="30342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3C31D63E-DEE2-491E-9108-5BD8FEECDE81}"/>
                  </a:ext>
                </a:extLst>
              </p:cNvPr>
              <p:cNvSpPr>
                <a:spLocks noChangeAspect="1"/>
              </p:cNvSpPr>
              <p:nvPr/>
            </p:nvSpPr>
            <p:spPr>
              <a:xfrm rot="2143082">
                <a:off x="5318715" y="35821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EA36B86-0126-4E44-9EB4-D5952A49774C}"/>
                  </a:ext>
                </a:extLst>
              </p:cNvPr>
              <p:cNvSpPr>
                <a:spLocks noChangeAspect="1"/>
              </p:cNvSpPr>
              <p:nvPr/>
            </p:nvSpPr>
            <p:spPr>
              <a:xfrm rot="2143082">
                <a:off x="1412639" y="3092041"/>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FC6C0F2-4F5A-465F-B239-2C2658FF3BC2}"/>
                  </a:ext>
                </a:extLst>
              </p:cNvPr>
              <p:cNvSpPr/>
              <p:nvPr/>
            </p:nvSpPr>
            <p:spPr>
              <a:xfrm rot="2143082">
                <a:off x="3222236" y="867087"/>
                <a:ext cx="802454" cy="156661"/>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2F8833E-DE8E-4ACF-991D-49002FAD3BF4}"/>
                  </a:ext>
                </a:extLst>
              </p:cNvPr>
              <p:cNvSpPr/>
              <p:nvPr/>
            </p:nvSpPr>
            <p:spPr>
              <a:xfrm rot="2143082">
                <a:off x="4067032" y="3784745"/>
                <a:ext cx="32687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AE6E730-12DC-414C-84D3-DC429C339049}"/>
                  </a:ext>
                </a:extLst>
              </p:cNvPr>
              <p:cNvSpPr/>
              <p:nvPr/>
            </p:nvSpPr>
            <p:spPr>
              <a:xfrm rot="2143082">
                <a:off x="8226837" y="1636990"/>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2CB1C93-47AD-4BD1-8229-9CFC6459EAAF}"/>
                  </a:ext>
                </a:extLst>
              </p:cNvPr>
              <p:cNvSpPr/>
              <p:nvPr/>
            </p:nvSpPr>
            <p:spPr>
              <a:xfrm rot="2143082">
                <a:off x="8579610" y="1890648"/>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385550C-3847-41F7-8366-E6F331200B1B}"/>
                  </a:ext>
                </a:extLst>
              </p:cNvPr>
              <p:cNvSpPr>
                <a:spLocks noChangeAspect="1"/>
              </p:cNvSpPr>
              <p:nvPr/>
            </p:nvSpPr>
            <p:spPr>
              <a:xfrm rot="2143082">
                <a:off x="7545295" y="1382204"/>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D958013-051E-4D57-83E4-4510DA1FC7CB}"/>
                  </a:ext>
                </a:extLst>
              </p:cNvPr>
              <p:cNvSpPr>
                <a:spLocks noChangeAspect="1"/>
              </p:cNvSpPr>
              <p:nvPr/>
            </p:nvSpPr>
            <p:spPr>
              <a:xfrm rot="2143082">
                <a:off x="7019854" y="98469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892A3E6-91D0-4236-9EB4-5F593A2EBB68}"/>
                  </a:ext>
                </a:extLst>
              </p:cNvPr>
              <p:cNvSpPr/>
              <p:nvPr/>
            </p:nvSpPr>
            <p:spPr>
              <a:xfrm rot="2143082">
                <a:off x="1066498" y="3902975"/>
                <a:ext cx="131441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049B3538-18F0-488E-BB58-795CA3E8B7C1}"/>
                </a:ext>
              </a:extLst>
            </p:cNvPr>
            <p:cNvGrpSpPr/>
            <p:nvPr userDrawn="1"/>
          </p:nvGrpSpPr>
          <p:grpSpPr>
            <a:xfrm>
              <a:off x="-82869" y="2041805"/>
              <a:ext cx="2978819" cy="1122167"/>
              <a:chOff x="-189872" y="8725"/>
              <a:chExt cx="13223684" cy="4981553"/>
            </a:xfrm>
          </p:grpSpPr>
          <p:sp>
            <p:nvSpPr>
              <p:cNvPr id="71" name="Freeform: Shape 70">
                <a:extLst>
                  <a:ext uri="{FF2B5EF4-FFF2-40B4-BE49-F238E27FC236}">
                    <a16:creationId xmlns:a16="http://schemas.microsoft.com/office/drawing/2014/main" id="{8D3342D1-A811-485D-BB35-CA6AD2F8F98A}"/>
                  </a:ext>
                </a:extLst>
              </p:cNvPr>
              <p:cNvSpPr/>
              <p:nvPr/>
            </p:nvSpPr>
            <p:spPr>
              <a:xfrm rot="2143082">
                <a:off x="7006336" y="655174"/>
                <a:ext cx="6027476" cy="1135945"/>
              </a:xfrm>
              <a:custGeom>
                <a:avLst/>
                <a:gdLst>
                  <a:gd name="connsiteX0" fmla="*/ 0 w 2529191"/>
                  <a:gd name="connsiteY0" fmla="*/ 457200 h 476656"/>
                  <a:gd name="connsiteX1" fmla="*/ 1906621 w 2529191"/>
                  <a:gd name="connsiteY1" fmla="*/ 476656 h 476656"/>
                  <a:gd name="connsiteX2" fmla="*/ 2529191 w 2529191"/>
                  <a:gd name="connsiteY2" fmla="*/ 0 h 476656"/>
                </a:gdLst>
                <a:ahLst/>
                <a:cxnLst>
                  <a:cxn ang="0">
                    <a:pos x="connsiteX0" y="connsiteY0"/>
                  </a:cxn>
                  <a:cxn ang="0">
                    <a:pos x="connsiteX1" y="connsiteY1"/>
                  </a:cxn>
                  <a:cxn ang="0">
                    <a:pos x="connsiteX2" y="connsiteY2"/>
                  </a:cxn>
                </a:cxnLst>
                <a:rect l="l" t="t" r="r" b="b"/>
                <a:pathLst>
                  <a:path w="2529191" h="476656">
                    <a:moveTo>
                      <a:pt x="0" y="457200"/>
                    </a:moveTo>
                    <a:lnTo>
                      <a:pt x="1906621" y="476656"/>
                    </a:lnTo>
                    <a:lnTo>
                      <a:pt x="2529191"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FE4E21AD-0E48-482D-92A7-D8F93B494FD7}"/>
                  </a:ext>
                </a:extLst>
              </p:cNvPr>
              <p:cNvCxnSpPr>
                <a:cxnSpLocks/>
              </p:cNvCxnSpPr>
              <p:nvPr/>
            </p:nvCxnSpPr>
            <p:spPr>
              <a:xfrm rot="2143082">
                <a:off x="2876886" y="92218"/>
                <a:ext cx="751230" cy="5002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4407AE8-E730-48DD-A85F-BB30A7105592}"/>
                  </a:ext>
                </a:extLst>
              </p:cNvPr>
              <p:cNvCxnSpPr>
                <a:cxnSpLocks/>
                <a:endCxn id="100" idx="1"/>
              </p:cNvCxnSpPr>
              <p:nvPr/>
            </p:nvCxnSpPr>
            <p:spPr>
              <a:xfrm rot="2143082">
                <a:off x="3861913" y="8725"/>
                <a:ext cx="362215" cy="1920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954099B-AE86-4318-A3AA-7879DA254C89}"/>
                  </a:ext>
                </a:extLst>
              </p:cNvPr>
              <p:cNvCxnSpPr>
                <a:cxnSpLocks/>
                <a:endCxn id="101" idx="1"/>
              </p:cNvCxnSpPr>
              <p:nvPr/>
            </p:nvCxnSpPr>
            <p:spPr>
              <a:xfrm rot="2143082">
                <a:off x="4587946" y="36177"/>
                <a:ext cx="304652" cy="19919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64796D9-34CB-446F-8C6C-E892F8C5B9A5}"/>
                  </a:ext>
                </a:extLst>
              </p:cNvPr>
              <p:cNvCxnSpPr>
                <a:cxnSpLocks/>
                <a:endCxn id="102" idx="1"/>
              </p:cNvCxnSpPr>
              <p:nvPr/>
            </p:nvCxnSpPr>
            <p:spPr>
              <a:xfrm rot="2143082">
                <a:off x="5184517" y="13932"/>
                <a:ext cx="382898" cy="2590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F2ABBB4-D4BB-4625-A164-F50D7D41F3CE}"/>
                  </a:ext>
                </a:extLst>
              </p:cNvPr>
              <p:cNvCxnSpPr>
                <a:cxnSpLocks/>
              </p:cNvCxnSpPr>
              <p:nvPr/>
            </p:nvCxnSpPr>
            <p:spPr>
              <a:xfrm rot="2143082">
                <a:off x="6351522" y="167773"/>
                <a:ext cx="1161265" cy="7015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710375-77AA-49E0-A302-408F4182C3FE}"/>
                  </a:ext>
                </a:extLst>
              </p:cNvPr>
              <p:cNvCxnSpPr>
                <a:cxnSpLocks/>
              </p:cNvCxnSpPr>
              <p:nvPr/>
            </p:nvCxnSpPr>
            <p:spPr>
              <a:xfrm rot="2143082">
                <a:off x="6692921" y="218797"/>
                <a:ext cx="1381992" cy="8599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CE20859B-CDB1-4EDD-95C3-AD7E058B4EA0}"/>
                  </a:ext>
                </a:extLst>
              </p:cNvPr>
              <p:cNvSpPr/>
              <p:nvPr/>
            </p:nvSpPr>
            <p:spPr>
              <a:xfrm rot="2143082">
                <a:off x="7510123" y="2742036"/>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C308384-A5E5-46C3-9EB3-5223C132CDAC}"/>
                  </a:ext>
                </a:extLst>
              </p:cNvPr>
              <p:cNvSpPr/>
              <p:nvPr/>
            </p:nvSpPr>
            <p:spPr>
              <a:xfrm rot="2143082">
                <a:off x="4669450" y="3406144"/>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3E74C94-8210-46D1-8EDD-B2C85995DB80}"/>
                  </a:ext>
                </a:extLst>
              </p:cNvPr>
              <p:cNvSpPr/>
              <p:nvPr/>
            </p:nvSpPr>
            <p:spPr>
              <a:xfrm rot="2143082">
                <a:off x="3138553" y="4575929"/>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49258143-A5BC-432E-8135-895A78D7C940}"/>
                  </a:ext>
                </a:extLst>
              </p:cNvPr>
              <p:cNvCxnSpPr>
                <a:cxnSpLocks/>
                <a:endCxn id="99" idx="3"/>
              </p:cNvCxnSpPr>
              <p:nvPr/>
            </p:nvCxnSpPr>
            <p:spPr>
              <a:xfrm rot="2143082" flipV="1">
                <a:off x="9495558" y="398794"/>
                <a:ext cx="2220218" cy="17388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521C80A-6649-41B0-88E4-C5D5531E250B}"/>
                  </a:ext>
                </a:extLst>
              </p:cNvPr>
              <p:cNvCxnSpPr>
                <a:cxnSpLocks/>
                <a:endCxn id="106" idx="1"/>
              </p:cNvCxnSpPr>
              <p:nvPr/>
            </p:nvCxnSpPr>
            <p:spPr>
              <a:xfrm rot="2143082">
                <a:off x="7207957" y="513530"/>
                <a:ext cx="1437691" cy="8977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3A23F11-AC30-4BC4-9767-A2A015B40E0E}"/>
                  </a:ext>
                </a:extLst>
              </p:cNvPr>
              <p:cNvCxnSpPr>
                <a:cxnSpLocks/>
                <a:endCxn id="103" idx="3"/>
              </p:cNvCxnSpPr>
              <p:nvPr/>
            </p:nvCxnSpPr>
            <p:spPr>
              <a:xfrm rot="2143082" flipV="1">
                <a:off x="702503" y="3052333"/>
                <a:ext cx="629883" cy="4852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B0467B1-3C2E-4AED-BF5C-475467E36519}"/>
                  </a:ext>
                </a:extLst>
              </p:cNvPr>
              <p:cNvCxnSpPr>
                <a:cxnSpLocks/>
              </p:cNvCxnSpPr>
              <p:nvPr/>
            </p:nvCxnSpPr>
            <p:spPr>
              <a:xfrm rot="2143082" flipV="1">
                <a:off x="669928" y="3488332"/>
                <a:ext cx="489377" cy="3361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281F91D-A5F6-4D87-BD20-0F2144E81D98}"/>
                  </a:ext>
                </a:extLst>
              </p:cNvPr>
              <p:cNvCxnSpPr>
                <a:cxnSpLocks/>
                <a:endCxn id="80" idx="1"/>
              </p:cNvCxnSpPr>
              <p:nvPr/>
            </p:nvCxnSpPr>
            <p:spPr>
              <a:xfrm rot="2143082">
                <a:off x="2366587" y="3215368"/>
                <a:ext cx="1384975" cy="10585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0141A34-43F0-4BB2-B8F7-CCE47CC97474}"/>
                  </a:ext>
                </a:extLst>
              </p:cNvPr>
              <p:cNvCxnSpPr>
                <a:cxnSpLocks/>
                <a:endCxn id="97" idx="1"/>
              </p:cNvCxnSpPr>
              <p:nvPr/>
            </p:nvCxnSpPr>
            <p:spPr>
              <a:xfrm rot="2143082" flipV="1">
                <a:off x="4532904" y="2697776"/>
                <a:ext cx="1219991" cy="95275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Freeform: Shape 86">
                <a:extLst>
                  <a:ext uri="{FF2B5EF4-FFF2-40B4-BE49-F238E27FC236}">
                    <a16:creationId xmlns:a16="http://schemas.microsoft.com/office/drawing/2014/main" id="{6046D093-C87E-4FDE-8401-F242157D8F87}"/>
                  </a:ext>
                </a:extLst>
              </p:cNvPr>
              <p:cNvSpPr/>
              <p:nvPr/>
            </p:nvSpPr>
            <p:spPr>
              <a:xfrm rot="2143082">
                <a:off x="568532" y="1210040"/>
                <a:ext cx="4879294" cy="908510"/>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343899 w 2391302"/>
                  <a:gd name="connsiteY2" fmla="*/ 0 h 381222"/>
                  <a:gd name="connsiteX3" fmla="*/ 850418 w 2391302"/>
                  <a:gd name="connsiteY3" fmla="*/ 375890 h 381222"/>
                  <a:gd name="connsiteX4" fmla="*/ 2391302 w 2391302"/>
                  <a:gd name="connsiteY4" fmla="*/ 381222 h 381222"/>
                  <a:gd name="connsiteX5" fmla="*/ 2391302 w 2391302"/>
                  <a:gd name="connsiteY5" fmla="*/ 381222 h 381222"/>
                  <a:gd name="connsiteX0" fmla="*/ 0 w 2391302"/>
                  <a:gd name="connsiteY0" fmla="*/ 7998 h 381222"/>
                  <a:gd name="connsiteX1" fmla="*/ 343899 w 2391302"/>
                  <a:gd name="connsiteY1" fmla="*/ 0 h 381222"/>
                  <a:gd name="connsiteX2" fmla="*/ 850418 w 2391302"/>
                  <a:gd name="connsiteY2" fmla="*/ 375890 h 381222"/>
                  <a:gd name="connsiteX3" fmla="*/ 2391302 w 2391302"/>
                  <a:gd name="connsiteY3" fmla="*/ 381222 h 381222"/>
                  <a:gd name="connsiteX4" fmla="*/ 2391302 w 2391302"/>
                  <a:gd name="connsiteY4" fmla="*/ 381222 h 381222"/>
                  <a:gd name="connsiteX0" fmla="*/ 0 w 2047403"/>
                  <a:gd name="connsiteY0" fmla="*/ 0 h 381222"/>
                  <a:gd name="connsiteX1" fmla="*/ 506519 w 2047403"/>
                  <a:gd name="connsiteY1" fmla="*/ 375890 h 381222"/>
                  <a:gd name="connsiteX2" fmla="*/ 2047403 w 2047403"/>
                  <a:gd name="connsiteY2" fmla="*/ 381222 h 381222"/>
                  <a:gd name="connsiteX3" fmla="*/ 2047403 w 2047403"/>
                  <a:gd name="connsiteY3" fmla="*/ 381222 h 381222"/>
                </a:gdLst>
                <a:ahLst/>
                <a:cxnLst>
                  <a:cxn ang="0">
                    <a:pos x="connsiteX0" y="connsiteY0"/>
                  </a:cxn>
                  <a:cxn ang="0">
                    <a:pos x="connsiteX1" y="connsiteY1"/>
                  </a:cxn>
                  <a:cxn ang="0">
                    <a:pos x="connsiteX2" y="connsiteY2"/>
                  </a:cxn>
                  <a:cxn ang="0">
                    <a:pos x="connsiteX3" y="connsiteY3"/>
                  </a:cxn>
                </a:cxnLst>
                <a:rect l="l" t="t" r="r" b="b"/>
                <a:pathLst>
                  <a:path w="2047403" h="381222">
                    <a:moveTo>
                      <a:pt x="0" y="0"/>
                    </a:moveTo>
                    <a:lnTo>
                      <a:pt x="506519" y="375890"/>
                    </a:lnTo>
                    <a:lnTo>
                      <a:pt x="2047403" y="381222"/>
                    </a:lnTo>
                    <a:lnTo>
                      <a:pt x="2047403" y="381222"/>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3AE092B6-338B-4D0B-A830-BFE6769978DF}"/>
                  </a:ext>
                </a:extLst>
              </p:cNvPr>
              <p:cNvSpPr/>
              <p:nvPr/>
            </p:nvSpPr>
            <p:spPr>
              <a:xfrm rot="2143082">
                <a:off x="-189872" y="1365133"/>
                <a:ext cx="5152485" cy="1114766"/>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935726 w 2391302"/>
                  <a:gd name="connsiteY4" fmla="*/ 373714 h 381222"/>
                  <a:gd name="connsiteX5" fmla="*/ 2391302 w 2391302"/>
                  <a:gd name="connsiteY5" fmla="*/ 381222 h 381222"/>
                  <a:gd name="connsiteX6" fmla="*/ 2391302 w 2391302"/>
                  <a:gd name="connsiteY6" fmla="*/ 381222 h 381222"/>
                  <a:gd name="connsiteX0" fmla="*/ 0 w 2391302"/>
                  <a:gd name="connsiteY0" fmla="*/ 7998 h 381222"/>
                  <a:gd name="connsiteX1" fmla="*/ 71979 w 2391302"/>
                  <a:gd name="connsiteY1" fmla="*/ 7998 h 381222"/>
                  <a:gd name="connsiteX2" fmla="*/ 343899 w 2391302"/>
                  <a:gd name="connsiteY2" fmla="*/ 0 h 381222"/>
                  <a:gd name="connsiteX3" fmla="*/ 935726 w 2391302"/>
                  <a:gd name="connsiteY3" fmla="*/ 373714 h 381222"/>
                  <a:gd name="connsiteX4" fmla="*/ 2391302 w 2391302"/>
                  <a:gd name="connsiteY4" fmla="*/ 381222 h 381222"/>
                  <a:gd name="connsiteX5" fmla="*/ 2391302 w 2391302"/>
                  <a:gd name="connsiteY5" fmla="*/ 381222 h 381222"/>
                  <a:gd name="connsiteX0" fmla="*/ 0 w 2319323"/>
                  <a:gd name="connsiteY0" fmla="*/ 7998 h 381222"/>
                  <a:gd name="connsiteX1" fmla="*/ 271920 w 2319323"/>
                  <a:gd name="connsiteY1" fmla="*/ 0 h 381222"/>
                  <a:gd name="connsiteX2" fmla="*/ 863747 w 2319323"/>
                  <a:gd name="connsiteY2" fmla="*/ 373714 h 381222"/>
                  <a:gd name="connsiteX3" fmla="*/ 2319323 w 2319323"/>
                  <a:gd name="connsiteY3" fmla="*/ 381222 h 381222"/>
                  <a:gd name="connsiteX4" fmla="*/ 2319323 w 2319323"/>
                  <a:gd name="connsiteY4" fmla="*/ 381222 h 381222"/>
                  <a:gd name="connsiteX0" fmla="*/ 0 w 2188694"/>
                  <a:gd name="connsiteY0" fmla="*/ 10175 h 381222"/>
                  <a:gd name="connsiteX1" fmla="*/ 141291 w 2188694"/>
                  <a:gd name="connsiteY1" fmla="*/ 0 h 381222"/>
                  <a:gd name="connsiteX2" fmla="*/ 733118 w 2188694"/>
                  <a:gd name="connsiteY2" fmla="*/ 373714 h 381222"/>
                  <a:gd name="connsiteX3" fmla="*/ 2188694 w 2188694"/>
                  <a:gd name="connsiteY3" fmla="*/ 381222 h 381222"/>
                  <a:gd name="connsiteX4" fmla="*/ 2188694 w 2188694"/>
                  <a:gd name="connsiteY4" fmla="*/ 381222 h 381222"/>
                  <a:gd name="connsiteX0" fmla="*/ 0 w 2162035"/>
                  <a:gd name="connsiteY0" fmla="*/ 0 h 381930"/>
                  <a:gd name="connsiteX1" fmla="*/ 114632 w 2162035"/>
                  <a:gd name="connsiteY1" fmla="*/ 708 h 381930"/>
                  <a:gd name="connsiteX2" fmla="*/ 706459 w 2162035"/>
                  <a:gd name="connsiteY2" fmla="*/ 374422 h 381930"/>
                  <a:gd name="connsiteX3" fmla="*/ 2162035 w 2162035"/>
                  <a:gd name="connsiteY3" fmla="*/ 381930 h 381930"/>
                  <a:gd name="connsiteX4" fmla="*/ 2162035 w 2162035"/>
                  <a:gd name="connsiteY4" fmla="*/ 381930 h 381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035" h="381930">
                    <a:moveTo>
                      <a:pt x="0" y="0"/>
                    </a:moveTo>
                    <a:lnTo>
                      <a:pt x="114632" y="708"/>
                    </a:lnTo>
                    <a:lnTo>
                      <a:pt x="706459" y="374422"/>
                    </a:lnTo>
                    <a:lnTo>
                      <a:pt x="2162035" y="381930"/>
                    </a:lnTo>
                    <a:lnTo>
                      <a:pt x="2162035" y="38193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174C63A9-B1AA-42AC-A07D-663E5B3DC602}"/>
                  </a:ext>
                </a:extLst>
              </p:cNvPr>
              <p:cNvSpPr/>
              <p:nvPr/>
            </p:nvSpPr>
            <p:spPr>
              <a:xfrm rot="2143082">
                <a:off x="3332609" y="2161597"/>
                <a:ext cx="2611186" cy="1099113"/>
              </a:xfrm>
              <a:custGeom>
                <a:avLst/>
                <a:gdLst>
                  <a:gd name="connsiteX0" fmla="*/ 0 w 1095680"/>
                  <a:gd name="connsiteY0" fmla="*/ 461199 h 461199"/>
                  <a:gd name="connsiteX1" fmla="*/ 621152 w 1095680"/>
                  <a:gd name="connsiteY1" fmla="*/ 0 h 461199"/>
                  <a:gd name="connsiteX2" fmla="*/ 1095680 w 1095680"/>
                  <a:gd name="connsiteY2" fmla="*/ 0 h 461199"/>
                </a:gdLst>
                <a:ahLst/>
                <a:cxnLst>
                  <a:cxn ang="0">
                    <a:pos x="connsiteX0" y="connsiteY0"/>
                  </a:cxn>
                  <a:cxn ang="0">
                    <a:pos x="connsiteX1" y="connsiteY1"/>
                  </a:cxn>
                  <a:cxn ang="0">
                    <a:pos x="connsiteX2" y="connsiteY2"/>
                  </a:cxn>
                </a:cxnLst>
                <a:rect l="l" t="t" r="r" b="b"/>
                <a:pathLst>
                  <a:path w="1095680" h="461199">
                    <a:moveTo>
                      <a:pt x="0" y="461199"/>
                    </a:moveTo>
                    <a:lnTo>
                      <a:pt x="621152" y="0"/>
                    </a:lnTo>
                    <a:lnTo>
                      <a:pt x="1095680"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13BF2365-0B0D-40B9-A063-33FD0FCECA03}"/>
                  </a:ext>
                </a:extLst>
              </p:cNvPr>
              <p:cNvCxnSpPr>
                <a:cxnSpLocks/>
              </p:cNvCxnSpPr>
              <p:nvPr/>
            </p:nvCxnSpPr>
            <p:spPr>
              <a:xfrm rot="2143082" flipV="1">
                <a:off x="1319091" y="3532941"/>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89CC75-F22D-4E8B-AA38-EB6225EAE0DE}"/>
                  </a:ext>
                </a:extLst>
              </p:cNvPr>
              <p:cNvCxnSpPr>
                <a:cxnSpLocks/>
              </p:cNvCxnSpPr>
              <p:nvPr/>
            </p:nvCxnSpPr>
            <p:spPr>
              <a:xfrm rot="2143082" flipV="1">
                <a:off x="1490130" y="3655926"/>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FD7047D-8AC7-435B-B610-9DBAF202BD50}"/>
                  </a:ext>
                </a:extLst>
              </p:cNvPr>
              <p:cNvCxnSpPr>
                <a:cxnSpLocks/>
              </p:cNvCxnSpPr>
              <p:nvPr/>
            </p:nvCxnSpPr>
            <p:spPr>
              <a:xfrm rot="2143082" flipV="1">
                <a:off x="1661174" y="3778910"/>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8C52008-23DF-4D3A-8C73-AEE0F4532613}"/>
                  </a:ext>
                </a:extLst>
              </p:cNvPr>
              <p:cNvCxnSpPr>
                <a:cxnSpLocks/>
              </p:cNvCxnSpPr>
              <p:nvPr/>
            </p:nvCxnSpPr>
            <p:spPr>
              <a:xfrm rot="2143082" flipV="1">
                <a:off x="1832213" y="3901899"/>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F23CB5B-5948-44E4-9BF6-B83CCE7F7777}"/>
                  </a:ext>
                </a:extLst>
              </p:cNvPr>
              <p:cNvCxnSpPr>
                <a:cxnSpLocks/>
              </p:cNvCxnSpPr>
              <p:nvPr/>
            </p:nvCxnSpPr>
            <p:spPr>
              <a:xfrm rot="2143082" flipV="1">
                <a:off x="2003248" y="4024888"/>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AF4F6D-11CE-4C3D-AE20-E4F6CF1428B3}"/>
                  </a:ext>
                </a:extLst>
              </p:cNvPr>
              <p:cNvCxnSpPr>
                <a:cxnSpLocks/>
              </p:cNvCxnSpPr>
              <p:nvPr/>
            </p:nvCxnSpPr>
            <p:spPr>
              <a:xfrm rot="2143082" flipV="1">
                <a:off x="2174296" y="4147877"/>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E700EA4F-DA6F-4D72-B8FA-FD385DDD00E9}"/>
                  </a:ext>
                </a:extLst>
              </p:cNvPr>
              <p:cNvSpPr/>
              <p:nvPr/>
            </p:nvSpPr>
            <p:spPr>
              <a:xfrm rot="2143082">
                <a:off x="4431107" y="1624748"/>
                <a:ext cx="3523756" cy="231821"/>
              </a:xfrm>
              <a:custGeom>
                <a:avLst/>
                <a:gdLst>
                  <a:gd name="connsiteX0" fmla="*/ 0 w 1478604"/>
                  <a:gd name="connsiteY0" fmla="*/ 0 h 97276"/>
                  <a:gd name="connsiteX1" fmla="*/ 107004 w 1478604"/>
                  <a:gd name="connsiteY1" fmla="*/ 97276 h 97276"/>
                  <a:gd name="connsiteX2" fmla="*/ 1478604 w 1478604"/>
                  <a:gd name="connsiteY2" fmla="*/ 97276 h 97276"/>
                </a:gdLst>
                <a:ahLst/>
                <a:cxnLst>
                  <a:cxn ang="0">
                    <a:pos x="connsiteX0" y="connsiteY0"/>
                  </a:cxn>
                  <a:cxn ang="0">
                    <a:pos x="connsiteX1" y="connsiteY1"/>
                  </a:cxn>
                  <a:cxn ang="0">
                    <a:pos x="connsiteX2" y="connsiteY2"/>
                  </a:cxn>
                </a:cxnLst>
                <a:rect l="l" t="t" r="r" b="b"/>
                <a:pathLst>
                  <a:path w="1478604" h="97276">
                    <a:moveTo>
                      <a:pt x="0" y="0"/>
                    </a:moveTo>
                    <a:lnTo>
                      <a:pt x="107004" y="97276"/>
                    </a:lnTo>
                    <a:lnTo>
                      <a:pt x="1478604" y="97276"/>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71413"/>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1191570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B600A-993A-4FBD-9B99-DA779F6E60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DFDFE7-4034-41F4-8087-190E76C76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6EACAE-7812-440D-AD3F-BD5CD3FC8D39}"/>
              </a:ext>
            </a:extLst>
          </p:cNvPr>
          <p:cNvSpPr>
            <a:spLocks noGrp="1"/>
          </p:cNvSpPr>
          <p:nvPr>
            <p:ph type="dt" sz="half" idx="10"/>
          </p:nvPr>
        </p:nvSpPr>
        <p:spPr/>
        <p:txBody>
          <a:bodyPr/>
          <a:lstStyle/>
          <a:p>
            <a:fld id="{E1D31DA8-AC2E-4C42-89C7-208BEFDF0D84}" type="datetimeFigureOut">
              <a:rPr lang="en-US" smtClean="0"/>
              <a:t>12/16/2020</a:t>
            </a:fld>
            <a:endParaRPr lang="en-US"/>
          </a:p>
        </p:txBody>
      </p:sp>
      <p:sp>
        <p:nvSpPr>
          <p:cNvPr id="5" name="Footer Placeholder 4">
            <a:extLst>
              <a:ext uri="{FF2B5EF4-FFF2-40B4-BE49-F238E27FC236}">
                <a16:creationId xmlns:a16="http://schemas.microsoft.com/office/drawing/2014/main" id="{A2F7802D-391C-4ADE-A91C-FA5AD3A3ED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A4AE05-ACC6-478D-B758-CC1BA28D0D5D}"/>
              </a:ext>
            </a:extLst>
          </p:cNvPr>
          <p:cNvSpPr>
            <a:spLocks noGrp="1"/>
          </p:cNvSpPr>
          <p:nvPr>
            <p:ph type="sldNum" sz="quarter" idx="12"/>
          </p:nvPr>
        </p:nvSpPr>
        <p:spPr/>
        <p:txBody>
          <a:bodyPr/>
          <a:lstStyle/>
          <a:p>
            <a:fld id="{FD8BC510-00AF-4B72-AEE8-71FA859A7FB1}" type="slidenum">
              <a:rPr lang="en-US" smtClean="0"/>
              <a:t>‹#›</a:t>
            </a:fld>
            <a:endParaRPr lang="en-US"/>
          </a:p>
        </p:txBody>
      </p:sp>
    </p:spTree>
    <p:extLst>
      <p:ext uri="{BB962C8B-B14F-4D97-AF65-F5344CB8AC3E}">
        <p14:creationId xmlns:p14="http://schemas.microsoft.com/office/powerpoint/2010/main" val="3933867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9D9D-DDD4-4D13-9B33-A193198CAD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1D8EBD-32EC-481D-9538-6F320C43C5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69054D-498F-437C-ACFC-97587EF0221C}"/>
              </a:ext>
            </a:extLst>
          </p:cNvPr>
          <p:cNvSpPr>
            <a:spLocks noGrp="1"/>
          </p:cNvSpPr>
          <p:nvPr>
            <p:ph type="dt" sz="half" idx="10"/>
          </p:nvPr>
        </p:nvSpPr>
        <p:spPr/>
        <p:txBody>
          <a:bodyPr/>
          <a:lstStyle/>
          <a:p>
            <a:fld id="{E1D31DA8-AC2E-4C42-89C7-208BEFDF0D84}" type="datetimeFigureOut">
              <a:rPr lang="en-US" smtClean="0"/>
              <a:t>12/16/2020</a:t>
            </a:fld>
            <a:endParaRPr lang="en-US"/>
          </a:p>
        </p:txBody>
      </p:sp>
      <p:sp>
        <p:nvSpPr>
          <p:cNvPr id="5" name="Footer Placeholder 4">
            <a:extLst>
              <a:ext uri="{FF2B5EF4-FFF2-40B4-BE49-F238E27FC236}">
                <a16:creationId xmlns:a16="http://schemas.microsoft.com/office/drawing/2014/main" id="{F4940D39-71BD-40B9-8BB3-87983166A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FE11C6-5F20-4904-8204-7E780735B757}"/>
              </a:ext>
            </a:extLst>
          </p:cNvPr>
          <p:cNvSpPr>
            <a:spLocks noGrp="1"/>
          </p:cNvSpPr>
          <p:nvPr>
            <p:ph type="sldNum" sz="quarter" idx="12"/>
          </p:nvPr>
        </p:nvSpPr>
        <p:spPr/>
        <p:txBody>
          <a:bodyPr/>
          <a:lstStyle/>
          <a:p>
            <a:fld id="{FD8BC510-00AF-4B72-AEE8-71FA859A7FB1}" type="slidenum">
              <a:rPr lang="en-US" smtClean="0"/>
              <a:t>‹#›</a:t>
            </a:fld>
            <a:endParaRPr lang="en-US"/>
          </a:p>
        </p:txBody>
      </p:sp>
    </p:spTree>
    <p:extLst>
      <p:ext uri="{BB962C8B-B14F-4D97-AF65-F5344CB8AC3E}">
        <p14:creationId xmlns:p14="http://schemas.microsoft.com/office/powerpoint/2010/main" val="77167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6563A-6581-4708-85DE-5DB0BC94DF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9AA30F-BED2-4BF3-901C-03F6DE7661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6175B0-F225-4E82-9AFD-54BC103F32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3A7481-6D62-4683-9725-CE34104F952D}"/>
              </a:ext>
            </a:extLst>
          </p:cNvPr>
          <p:cNvSpPr>
            <a:spLocks noGrp="1"/>
          </p:cNvSpPr>
          <p:nvPr>
            <p:ph type="dt" sz="half" idx="10"/>
          </p:nvPr>
        </p:nvSpPr>
        <p:spPr/>
        <p:txBody>
          <a:bodyPr/>
          <a:lstStyle/>
          <a:p>
            <a:fld id="{E1D31DA8-AC2E-4C42-89C7-208BEFDF0D84}" type="datetimeFigureOut">
              <a:rPr lang="en-US" smtClean="0"/>
              <a:t>12/16/2020</a:t>
            </a:fld>
            <a:endParaRPr lang="en-US"/>
          </a:p>
        </p:txBody>
      </p:sp>
      <p:sp>
        <p:nvSpPr>
          <p:cNvPr id="6" name="Footer Placeholder 5">
            <a:extLst>
              <a:ext uri="{FF2B5EF4-FFF2-40B4-BE49-F238E27FC236}">
                <a16:creationId xmlns:a16="http://schemas.microsoft.com/office/drawing/2014/main" id="{84ADE2B1-351F-454B-8081-096D478910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7FB1AB-A288-4594-9CB5-9662B9F2BD1A}"/>
              </a:ext>
            </a:extLst>
          </p:cNvPr>
          <p:cNvSpPr>
            <a:spLocks noGrp="1"/>
          </p:cNvSpPr>
          <p:nvPr>
            <p:ph type="sldNum" sz="quarter" idx="12"/>
          </p:nvPr>
        </p:nvSpPr>
        <p:spPr/>
        <p:txBody>
          <a:bodyPr/>
          <a:lstStyle/>
          <a:p>
            <a:fld id="{FD8BC510-00AF-4B72-AEE8-71FA859A7FB1}" type="slidenum">
              <a:rPr lang="en-US" smtClean="0"/>
              <a:t>‹#›</a:t>
            </a:fld>
            <a:endParaRPr lang="en-US"/>
          </a:p>
        </p:txBody>
      </p:sp>
    </p:spTree>
    <p:extLst>
      <p:ext uri="{BB962C8B-B14F-4D97-AF65-F5344CB8AC3E}">
        <p14:creationId xmlns:p14="http://schemas.microsoft.com/office/powerpoint/2010/main" val="1871132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2E739-8E4C-46BE-A160-449BF9FC47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FA49F1-2222-43DD-B514-5A04AA2CA3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21D78C-3E27-40F9-801F-F575353162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068D6F-E7A0-40A3-9BC5-ADE77ADD53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DA4A34-0169-4A9F-AB39-45917E1603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066AC9-39CD-497A-A1FA-8FDA01077481}"/>
              </a:ext>
            </a:extLst>
          </p:cNvPr>
          <p:cNvSpPr>
            <a:spLocks noGrp="1"/>
          </p:cNvSpPr>
          <p:nvPr>
            <p:ph type="dt" sz="half" idx="10"/>
          </p:nvPr>
        </p:nvSpPr>
        <p:spPr/>
        <p:txBody>
          <a:bodyPr/>
          <a:lstStyle/>
          <a:p>
            <a:fld id="{E1D31DA8-AC2E-4C42-89C7-208BEFDF0D84}" type="datetimeFigureOut">
              <a:rPr lang="en-US" smtClean="0"/>
              <a:t>12/16/2020</a:t>
            </a:fld>
            <a:endParaRPr lang="en-US"/>
          </a:p>
        </p:txBody>
      </p:sp>
      <p:sp>
        <p:nvSpPr>
          <p:cNvPr id="8" name="Footer Placeholder 7">
            <a:extLst>
              <a:ext uri="{FF2B5EF4-FFF2-40B4-BE49-F238E27FC236}">
                <a16:creationId xmlns:a16="http://schemas.microsoft.com/office/drawing/2014/main" id="{1E714522-A33B-495C-90B7-C01C32017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F26BB7-EA9E-4504-9F11-B7676EA45B86}"/>
              </a:ext>
            </a:extLst>
          </p:cNvPr>
          <p:cNvSpPr>
            <a:spLocks noGrp="1"/>
          </p:cNvSpPr>
          <p:nvPr>
            <p:ph type="sldNum" sz="quarter" idx="12"/>
          </p:nvPr>
        </p:nvSpPr>
        <p:spPr/>
        <p:txBody>
          <a:bodyPr/>
          <a:lstStyle/>
          <a:p>
            <a:fld id="{FD8BC510-00AF-4B72-AEE8-71FA859A7FB1}" type="slidenum">
              <a:rPr lang="en-US" smtClean="0"/>
              <a:t>‹#›</a:t>
            </a:fld>
            <a:endParaRPr lang="en-US"/>
          </a:p>
        </p:txBody>
      </p:sp>
    </p:spTree>
    <p:extLst>
      <p:ext uri="{BB962C8B-B14F-4D97-AF65-F5344CB8AC3E}">
        <p14:creationId xmlns:p14="http://schemas.microsoft.com/office/powerpoint/2010/main" val="815620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1CB62-6DF0-40CD-845F-9C9BE9A951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5D9E36-B64F-47D6-A6B8-073DB5A8E325}"/>
              </a:ext>
            </a:extLst>
          </p:cNvPr>
          <p:cNvSpPr>
            <a:spLocks noGrp="1"/>
          </p:cNvSpPr>
          <p:nvPr>
            <p:ph type="dt" sz="half" idx="10"/>
          </p:nvPr>
        </p:nvSpPr>
        <p:spPr/>
        <p:txBody>
          <a:bodyPr/>
          <a:lstStyle/>
          <a:p>
            <a:fld id="{E1D31DA8-AC2E-4C42-89C7-208BEFDF0D84}" type="datetimeFigureOut">
              <a:rPr lang="en-US" smtClean="0"/>
              <a:t>12/16/2020</a:t>
            </a:fld>
            <a:endParaRPr lang="en-US"/>
          </a:p>
        </p:txBody>
      </p:sp>
      <p:sp>
        <p:nvSpPr>
          <p:cNvPr id="4" name="Footer Placeholder 3">
            <a:extLst>
              <a:ext uri="{FF2B5EF4-FFF2-40B4-BE49-F238E27FC236}">
                <a16:creationId xmlns:a16="http://schemas.microsoft.com/office/drawing/2014/main" id="{B108B6CD-2AAD-47E6-8326-3C5962A25F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DFC42B-D3BD-45A1-B558-E514B7225F64}"/>
              </a:ext>
            </a:extLst>
          </p:cNvPr>
          <p:cNvSpPr>
            <a:spLocks noGrp="1"/>
          </p:cNvSpPr>
          <p:nvPr>
            <p:ph type="sldNum" sz="quarter" idx="12"/>
          </p:nvPr>
        </p:nvSpPr>
        <p:spPr/>
        <p:txBody>
          <a:bodyPr/>
          <a:lstStyle/>
          <a:p>
            <a:fld id="{FD8BC510-00AF-4B72-AEE8-71FA859A7FB1}" type="slidenum">
              <a:rPr lang="en-US" smtClean="0"/>
              <a:t>‹#›</a:t>
            </a:fld>
            <a:endParaRPr lang="en-US"/>
          </a:p>
        </p:txBody>
      </p:sp>
    </p:spTree>
    <p:extLst>
      <p:ext uri="{BB962C8B-B14F-4D97-AF65-F5344CB8AC3E}">
        <p14:creationId xmlns:p14="http://schemas.microsoft.com/office/powerpoint/2010/main" val="1379868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1BC171-012F-40C2-9256-7621F1DF6564}"/>
              </a:ext>
            </a:extLst>
          </p:cNvPr>
          <p:cNvSpPr>
            <a:spLocks noGrp="1"/>
          </p:cNvSpPr>
          <p:nvPr>
            <p:ph type="dt" sz="half" idx="10"/>
          </p:nvPr>
        </p:nvSpPr>
        <p:spPr/>
        <p:txBody>
          <a:bodyPr/>
          <a:lstStyle/>
          <a:p>
            <a:fld id="{E1D31DA8-AC2E-4C42-89C7-208BEFDF0D84}" type="datetimeFigureOut">
              <a:rPr lang="en-US" smtClean="0"/>
              <a:t>12/16/2020</a:t>
            </a:fld>
            <a:endParaRPr lang="en-US"/>
          </a:p>
        </p:txBody>
      </p:sp>
      <p:sp>
        <p:nvSpPr>
          <p:cNvPr id="3" name="Footer Placeholder 2">
            <a:extLst>
              <a:ext uri="{FF2B5EF4-FFF2-40B4-BE49-F238E27FC236}">
                <a16:creationId xmlns:a16="http://schemas.microsoft.com/office/drawing/2014/main" id="{A19B2121-B68C-4BAF-BE1F-5A34136524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DE9FE5-210D-4DB2-B7C2-E1DCFAC24884}"/>
              </a:ext>
            </a:extLst>
          </p:cNvPr>
          <p:cNvSpPr>
            <a:spLocks noGrp="1"/>
          </p:cNvSpPr>
          <p:nvPr>
            <p:ph type="sldNum" sz="quarter" idx="12"/>
          </p:nvPr>
        </p:nvSpPr>
        <p:spPr/>
        <p:txBody>
          <a:bodyPr/>
          <a:lstStyle/>
          <a:p>
            <a:fld id="{FD8BC510-00AF-4B72-AEE8-71FA859A7FB1}" type="slidenum">
              <a:rPr lang="en-US" smtClean="0"/>
              <a:t>‹#›</a:t>
            </a:fld>
            <a:endParaRPr lang="en-US"/>
          </a:p>
        </p:txBody>
      </p:sp>
    </p:spTree>
    <p:extLst>
      <p:ext uri="{BB962C8B-B14F-4D97-AF65-F5344CB8AC3E}">
        <p14:creationId xmlns:p14="http://schemas.microsoft.com/office/powerpoint/2010/main" val="4218166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8934B-7E32-4AC2-951D-6D6DF1FF57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138E1E-15B2-4035-9FA3-5EE0D9468F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C1A774-4C8F-4AC4-8D4C-4B9C1C0662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0D6978-6E1E-4917-BC1D-59F5563F845C}"/>
              </a:ext>
            </a:extLst>
          </p:cNvPr>
          <p:cNvSpPr>
            <a:spLocks noGrp="1"/>
          </p:cNvSpPr>
          <p:nvPr>
            <p:ph type="dt" sz="half" idx="10"/>
          </p:nvPr>
        </p:nvSpPr>
        <p:spPr/>
        <p:txBody>
          <a:bodyPr/>
          <a:lstStyle/>
          <a:p>
            <a:fld id="{E1D31DA8-AC2E-4C42-89C7-208BEFDF0D84}" type="datetimeFigureOut">
              <a:rPr lang="en-US" smtClean="0"/>
              <a:t>12/16/2020</a:t>
            </a:fld>
            <a:endParaRPr lang="en-US"/>
          </a:p>
        </p:txBody>
      </p:sp>
      <p:sp>
        <p:nvSpPr>
          <p:cNvPr id="6" name="Footer Placeholder 5">
            <a:extLst>
              <a:ext uri="{FF2B5EF4-FFF2-40B4-BE49-F238E27FC236}">
                <a16:creationId xmlns:a16="http://schemas.microsoft.com/office/drawing/2014/main" id="{56C782BF-9E16-4602-9DB2-E9AA08DB6D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520E96-5499-4B57-B408-EC6A2B73E430}"/>
              </a:ext>
            </a:extLst>
          </p:cNvPr>
          <p:cNvSpPr>
            <a:spLocks noGrp="1"/>
          </p:cNvSpPr>
          <p:nvPr>
            <p:ph type="sldNum" sz="quarter" idx="12"/>
          </p:nvPr>
        </p:nvSpPr>
        <p:spPr/>
        <p:txBody>
          <a:bodyPr/>
          <a:lstStyle/>
          <a:p>
            <a:fld id="{FD8BC510-00AF-4B72-AEE8-71FA859A7FB1}" type="slidenum">
              <a:rPr lang="en-US" smtClean="0"/>
              <a:t>‹#›</a:t>
            </a:fld>
            <a:endParaRPr lang="en-US"/>
          </a:p>
        </p:txBody>
      </p:sp>
    </p:spTree>
    <p:extLst>
      <p:ext uri="{BB962C8B-B14F-4D97-AF65-F5344CB8AC3E}">
        <p14:creationId xmlns:p14="http://schemas.microsoft.com/office/powerpoint/2010/main" val="725616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2A01E-2D64-4CAF-A23B-6B58BDEB50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AD6C47-C225-440F-A95D-9BE00F030D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F1606A-C2D3-49F7-9D81-9FE47B7485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4F67F0-BFA7-4B0C-933C-F08902AE3F42}"/>
              </a:ext>
            </a:extLst>
          </p:cNvPr>
          <p:cNvSpPr>
            <a:spLocks noGrp="1"/>
          </p:cNvSpPr>
          <p:nvPr>
            <p:ph type="dt" sz="half" idx="10"/>
          </p:nvPr>
        </p:nvSpPr>
        <p:spPr/>
        <p:txBody>
          <a:bodyPr/>
          <a:lstStyle/>
          <a:p>
            <a:fld id="{E1D31DA8-AC2E-4C42-89C7-208BEFDF0D84}" type="datetimeFigureOut">
              <a:rPr lang="en-US" smtClean="0"/>
              <a:t>12/16/2020</a:t>
            </a:fld>
            <a:endParaRPr lang="en-US"/>
          </a:p>
        </p:txBody>
      </p:sp>
      <p:sp>
        <p:nvSpPr>
          <p:cNvPr id="6" name="Footer Placeholder 5">
            <a:extLst>
              <a:ext uri="{FF2B5EF4-FFF2-40B4-BE49-F238E27FC236}">
                <a16:creationId xmlns:a16="http://schemas.microsoft.com/office/drawing/2014/main" id="{C783C0E0-CA14-4D2A-B408-B0C0FD7F76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16E0DE-D29E-45FC-8AE3-408DD550CE15}"/>
              </a:ext>
            </a:extLst>
          </p:cNvPr>
          <p:cNvSpPr>
            <a:spLocks noGrp="1"/>
          </p:cNvSpPr>
          <p:nvPr>
            <p:ph type="sldNum" sz="quarter" idx="12"/>
          </p:nvPr>
        </p:nvSpPr>
        <p:spPr/>
        <p:txBody>
          <a:bodyPr/>
          <a:lstStyle/>
          <a:p>
            <a:fld id="{FD8BC510-00AF-4B72-AEE8-71FA859A7FB1}" type="slidenum">
              <a:rPr lang="en-US" smtClean="0"/>
              <a:t>‹#›</a:t>
            </a:fld>
            <a:endParaRPr lang="en-US"/>
          </a:p>
        </p:txBody>
      </p:sp>
    </p:spTree>
    <p:extLst>
      <p:ext uri="{BB962C8B-B14F-4D97-AF65-F5344CB8AC3E}">
        <p14:creationId xmlns:p14="http://schemas.microsoft.com/office/powerpoint/2010/main" val="2473561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193C69-E0E3-4028-B33F-2CB4A6FFC7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E26491-CC2B-42EB-81B6-75A7C265BD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D354FD-7FE4-446C-AFF3-48D86368A0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D31DA8-AC2E-4C42-89C7-208BEFDF0D84}" type="datetimeFigureOut">
              <a:rPr lang="en-US" smtClean="0"/>
              <a:t>12/16/2020</a:t>
            </a:fld>
            <a:endParaRPr lang="en-US"/>
          </a:p>
        </p:txBody>
      </p:sp>
      <p:sp>
        <p:nvSpPr>
          <p:cNvPr id="5" name="Footer Placeholder 4">
            <a:extLst>
              <a:ext uri="{FF2B5EF4-FFF2-40B4-BE49-F238E27FC236}">
                <a16:creationId xmlns:a16="http://schemas.microsoft.com/office/drawing/2014/main" id="{6FD895B8-576F-4790-B8A8-0F140200E0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D5E67D-193B-4933-BA0E-0EFD776D16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8BC510-00AF-4B72-AEE8-71FA859A7FB1}" type="slidenum">
              <a:rPr lang="en-US" smtClean="0"/>
              <a:t>‹#›</a:t>
            </a:fld>
            <a:endParaRPr lang="en-US"/>
          </a:p>
        </p:txBody>
      </p:sp>
    </p:spTree>
    <p:extLst>
      <p:ext uri="{BB962C8B-B14F-4D97-AF65-F5344CB8AC3E}">
        <p14:creationId xmlns:p14="http://schemas.microsoft.com/office/powerpoint/2010/main" val="7485958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hyperlink" Target="https://developer.android.com/reference/android/print/pdf/PrintedPdfDocument#PrintedPdfDocument(android.content.Context,%20android.print.PrintAttributes" TargetMode="External"/><Relationship Id="rId3" Type="http://schemas.openxmlformats.org/officeDocument/2006/relationships/hyperlink" Target="https://www.youtube.com/watch?v=f9-smcUFksQ" TargetMode="External"/><Relationship Id="rId7" Type="http://schemas.openxmlformats.org/officeDocument/2006/relationships/hyperlink" Target="https://youtu.be/X7YQy3ayjOg" TargetMode="External"/><Relationship Id="rId2" Type="http://schemas.openxmlformats.org/officeDocument/2006/relationships/hyperlink" Target="https://developer.android.com/training/secure-file-sharing" TargetMode="External"/><Relationship Id="rId1" Type="http://schemas.openxmlformats.org/officeDocument/2006/relationships/slideLayout" Target="../slideLayouts/slideLayout12.xml"/><Relationship Id="rId6" Type="http://schemas.openxmlformats.org/officeDocument/2006/relationships/hyperlink" Target="http://www.codeproject.com/Articles/462767/How-to-Think-Like-a-Functional-Programmer" TargetMode="External"/><Relationship Id="rId5" Type="http://schemas.openxmlformats.org/officeDocument/2006/relationships/hyperlink" Target="https://github.com/barteksc/AndroidPdfViewer" TargetMode="External"/><Relationship Id="rId4" Type="http://schemas.openxmlformats.org/officeDocument/2006/relationships/hyperlink" Target="https://developer.android.com/training/camera/photobasic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A4528-F822-49D4-86F3-3629DA840166}"/>
              </a:ext>
            </a:extLst>
          </p:cNvPr>
          <p:cNvSpPr>
            <a:spLocks noGrp="1"/>
          </p:cNvSpPr>
          <p:nvPr>
            <p:ph type="ctrTitle"/>
          </p:nvPr>
        </p:nvSpPr>
        <p:spPr>
          <a:xfrm>
            <a:off x="7501314" y="2051123"/>
            <a:ext cx="4050603" cy="587944"/>
          </a:xfrm>
        </p:spPr>
        <p:txBody>
          <a:bodyPr anchor="b">
            <a:noAutofit/>
          </a:bodyPr>
          <a:lstStyle/>
          <a:p>
            <a:r>
              <a:rPr lang="en-US" sz="3000"/>
              <a:t>BÁO CÁO ĐỒ ÁN</a:t>
            </a:r>
          </a:p>
        </p:txBody>
      </p:sp>
      <p:sp>
        <p:nvSpPr>
          <p:cNvPr id="3" name="Subtitle 2">
            <a:extLst>
              <a:ext uri="{FF2B5EF4-FFF2-40B4-BE49-F238E27FC236}">
                <a16:creationId xmlns:a16="http://schemas.microsoft.com/office/drawing/2014/main" id="{827CAB4C-6705-4FC2-8030-1F46418F0BA3}"/>
              </a:ext>
            </a:extLst>
          </p:cNvPr>
          <p:cNvSpPr>
            <a:spLocks noGrp="1"/>
          </p:cNvSpPr>
          <p:nvPr>
            <p:ph type="subTitle" idx="1"/>
          </p:nvPr>
        </p:nvSpPr>
        <p:spPr>
          <a:xfrm>
            <a:off x="7464612" y="2855068"/>
            <a:ext cx="4087305" cy="3657699"/>
          </a:xfrm>
        </p:spPr>
        <p:txBody>
          <a:bodyPr anchor="t">
            <a:normAutofit/>
          </a:bodyPr>
          <a:lstStyle/>
          <a:p>
            <a:pPr algn="l"/>
            <a:r>
              <a:rPr lang="en-US" sz="2000" dirty="0" err="1"/>
              <a:t>Tên</a:t>
            </a:r>
            <a:r>
              <a:rPr lang="en-US" sz="2000" dirty="0"/>
              <a:t> </a:t>
            </a:r>
            <a:r>
              <a:rPr lang="en-US" sz="2000" dirty="0" err="1"/>
              <a:t>đồ</a:t>
            </a:r>
            <a:r>
              <a:rPr lang="en-US" sz="2000" dirty="0"/>
              <a:t> </a:t>
            </a:r>
            <a:r>
              <a:rPr lang="en-US" sz="2000" dirty="0" err="1"/>
              <a:t>án</a:t>
            </a:r>
            <a:r>
              <a:rPr lang="en-US" sz="2000" dirty="0"/>
              <a:t>: </a:t>
            </a:r>
            <a:r>
              <a:rPr lang="en-US" sz="2000" b="1" dirty="0"/>
              <a:t>Scanner Application</a:t>
            </a:r>
          </a:p>
          <a:p>
            <a:pPr algn="l"/>
            <a:r>
              <a:rPr lang="en-US" sz="2000" b="1" dirty="0" err="1"/>
              <a:t>Nhóm</a:t>
            </a:r>
            <a:r>
              <a:rPr lang="en-US" sz="2000" b="1" dirty="0"/>
              <a:t> 1</a:t>
            </a:r>
            <a:r>
              <a:rPr lang="en-US" sz="2000" dirty="0"/>
              <a:t>: 5 </a:t>
            </a:r>
            <a:r>
              <a:rPr lang="en-US" sz="2000" dirty="0" err="1"/>
              <a:t>thành</a:t>
            </a:r>
            <a:r>
              <a:rPr lang="en-US" sz="2000" dirty="0"/>
              <a:t> </a:t>
            </a:r>
            <a:r>
              <a:rPr lang="en-US" sz="2000" dirty="0" err="1"/>
              <a:t>viên</a:t>
            </a:r>
            <a:endParaRPr lang="en-US" sz="2000" dirty="0"/>
          </a:p>
          <a:p>
            <a:pPr marL="342900" indent="-342900" algn="l">
              <a:buFont typeface="Arial" panose="020B0604020202020204" pitchFamily="34" charset="0"/>
              <a:buChar char="•"/>
            </a:pPr>
            <a:r>
              <a:rPr lang="en-US" sz="2000" dirty="0"/>
              <a:t>18120655 – Phạm Minh Vương</a:t>
            </a:r>
          </a:p>
          <a:p>
            <a:pPr marL="342900" indent="-342900" algn="l">
              <a:buFont typeface="Arial" panose="020B0604020202020204" pitchFamily="34" charset="0"/>
              <a:buChar char="•"/>
            </a:pPr>
            <a:r>
              <a:rPr lang="en-US" sz="2000" dirty="0"/>
              <a:t>18120026 – Phan Gia </a:t>
            </a:r>
            <a:r>
              <a:rPr lang="en-US" sz="2000" dirty="0" err="1"/>
              <a:t>Hân</a:t>
            </a:r>
            <a:endParaRPr lang="en-US" sz="2000" dirty="0"/>
          </a:p>
          <a:p>
            <a:pPr marL="342900" indent="-342900" algn="l">
              <a:buFont typeface="Arial" panose="020B0604020202020204" pitchFamily="34" charset="0"/>
              <a:buChar char="•"/>
            </a:pPr>
            <a:r>
              <a:rPr lang="en-US" sz="2000" dirty="0"/>
              <a:t>18120604 – Phạm </a:t>
            </a:r>
            <a:r>
              <a:rPr lang="en-US" sz="2000" dirty="0" err="1"/>
              <a:t>Thị</a:t>
            </a:r>
            <a:r>
              <a:rPr lang="en-US" sz="2000" dirty="0"/>
              <a:t> </a:t>
            </a:r>
            <a:r>
              <a:rPr lang="en-US" sz="2000" dirty="0" err="1"/>
              <a:t>Bích</a:t>
            </a:r>
            <a:r>
              <a:rPr lang="en-US" sz="2000" dirty="0"/>
              <a:t> </a:t>
            </a:r>
            <a:r>
              <a:rPr lang="en-US" sz="2000" dirty="0" err="1"/>
              <a:t>Trâm</a:t>
            </a:r>
            <a:endParaRPr lang="en-US" sz="2000" dirty="0"/>
          </a:p>
          <a:p>
            <a:pPr marL="342900" indent="-342900" algn="l">
              <a:buFont typeface="Arial" panose="020B0604020202020204" pitchFamily="34" charset="0"/>
              <a:buChar char="•"/>
            </a:pPr>
            <a:r>
              <a:rPr lang="en-US" sz="2000" dirty="0"/>
              <a:t>18120545 – </a:t>
            </a:r>
            <a:r>
              <a:rPr lang="en-US" sz="2000" dirty="0" err="1"/>
              <a:t>Vũ</a:t>
            </a:r>
            <a:r>
              <a:rPr lang="en-US" sz="2000" dirty="0"/>
              <a:t> Phan </a:t>
            </a:r>
            <a:r>
              <a:rPr lang="en-US" sz="2000" dirty="0" err="1"/>
              <a:t>Nhật</a:t>
            </a:r>
            <a:r>
              <a:rPr lang="en-US" sz="2000" dirty="0"/>
              <a:t> </a:t>
            </a:r>
            <a:r>
              <a:rPr lang="en-US" sz="2000" dirty="0" err="1"/>
              <a:t>Tài</a:t>
            </a:r>
            <a:endParaRPr lang="en-US" sz="2000" dirty="0"/>
          </a:p>
          <a:p>
            <a:pPr marL="342900" indent="-342900" algn="l">
              <a:buFont typeface="Arial" panose="020B0604020202020204" pitchFamily="34" charset="0"/>
              <a:buChar char="•"/>
            </a:pPr>
            <a:r>
              <a:rPr lang="en-US" sz="2000" dirty="0"/>
              <a:t>18120609 – </a:t>
            </a:r>
            <a:r>
              <a:rPr lang="en-US" sz="2000" dirty="0" err="1"/>
              <a:t>Hồ</a:t>
            </a:r>
            <a:r>
              <a:rPr lang="en-US" sz="2000" dirty="0"/>
              <a:t> </a:t>
            </a:r>
            <a:r>
              <a:rPr lang="en-US" sz="2000" dirty="0" err="1"/>
              <a:t>Khắc</a:t>
            </a:r>
            <a:r>
              <a:rPr lang="en-US" sz="2000" dirty="0"/>
              <a:t> Minh </a:t>
            </a:r>
            <a:r>
              <a:rPr lang="en-US" sz="2000" dirty="0" err="1"/>
              <a:t>Trí</a:t>
            </a:r>
            <a:endParaRPr lang="en-US" sz="2000" dirty="0"/>
          </a:p>
          <a:p>
            <a:r>
              <a:rPr lang="en-US" sz="2000" dirty="0"/>
              <a:t>GVHD: </a:t>
            </a:r>
            <a:r>
              <a:rPr lang="en-US" sz="2000" dirty="0" err="1"/>
              <a:t>Thầy</a:t>
            </a:r>
            <a:r>
              <a:rPr lang="en-US" sz="2000" dirty="0"/>
              <a:t> </a:t>
            </a:r>
            <a:r>
              <a:rPr lang="en-US" sz="2000" b="1" dirty="0" err="1"/>
              <a:t>Nguyễn</a:t>
            </a:r>
            <a:r>
              <a:rPr lang="en-US" sz="2000" b="1" dirty="0"/>
              <a:t> </a:t>
            </a:r>
            <a:r>
              <a:rPr lang="en-US" sz="2000" b="1" dirty="0" err="1"/>
              <a:t>Đức</a:t>
            </a:r>
            <a:r>
              <a:rPr lang="en-US" sz="2000" b="1" dirty="0"/>
              <a:t> </a:t>
            </a:r>
            <a:r>
              <a:rPr lang="en-US" sz="2000" b="1" dirty="0" err="1"/>
              <a:t>Huy</a:t>
            </a:r>
            <a:endParaRPr lang="en-US" sz="2000" b="1" dirty="0"/>
          </a:p>
          <a:p>
            <a:r>
              <a:rPr lang="en-US" sz="2000" dirty="0" err="1"/>
              <a:t>GVVĐ</a:t>
            </a:r>
            <a:r>
              <a:rPr lang="en-US" sz="2000" dirty="0"/>
              <a:t>: </a:t>
            </a:r>
            <a:r>
              <a:rPr lang="en-US" sz="2000" dirty="0" err="1"/>
              <a:t>Thầy</a:t>
            </a:r>
            <a:r>
              <a:rPr lang="en-US" sz="2000" b="1" dirty="0"/>
              <a:t> </a:t>
            </a:r>
            <a:r>
              <a:rPr lang="en-US" sz="2000" b="1" dirty="0" err="1"/>
              <a:t>Trương</a:t>
            </a:r>
            <a:r>
              <a:rPr lang="en-US" sz="2000" b="1" dirty="0"/>
              <a:t> </a:t>
            </a:r>
            <a:r>
              <a:rPr lang="en-US" sz="2000" b="1" dirty="0" err="1"/>
              <a:t>Toàn</a:t>
            </a:r>
            <a:r>
              <a:rPr lang="en-US" sz="2000" b="1" dirty="0"/>
              <a:t> </a:t>
            </a:r>
            <a:r>
              <a:rPr lang="en-US" sz="2000" b="1" dirty="0" err="1"/>
              <a:t>Thịnh</a:t>
            </a:r>
            <a:endParaRPr lang="en-US" sz="2000" b="1" dirty="0"/>
          </a:p>
        </p:txBody>
      </p:sp>
      <p:sp>
        <p:nvSpPr>
          <p:cNvPr id="12"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sitting, light, city, street&#10;&#10;Description automatically generated">
            <a:extLst>
              <a:ext uri="{FF2B5EF4-FFF2-40B4-BE49-F238E27FC236}">
                <a16:creationId xmlns:a16="http://schemas.microsoft.com/office/drawing/2014/main" id="{07CC5837-5FE1-449A-B78D-5532EFBB1605}"/>
              </a:ext>
            </a:extLst>
          </p:cNvPr>
          <p:cNvPicPr>
            <a:picLocks noChangeAspect="1"/>
          </p:cNvPicPr>
          <p:nvPr/>
        </p:nvPicPr>
        <p:blipFill rotWithShape="1">
          <a:blip r:embed="rId2">
            <a:extLst>
              <a:ext uri="{28A0092B-C50C-407E-A947-70E740481C1C}">
                <a14:useLocalDpi xmlns:a14="http://schemas.microsoft.com/office/drawing/2010/main" val="0"/>
              </a:ext>
            </a:extLst>
          </a:blip>
          <a:srcRect l="30986" r="3679"/>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2" name="Title 1">
            <a:extLst>
              <a:ext uri="{FF2B5EF4-FFF2-40B4-BE49-F238E27FC236}">
                <a16:creationId xmlns:a16="http://schemas.microsoft.com/office/drawing/2014/main" id="{D868A900-062F-43BE-A3EC-F231385F29EB}"/>
              </a:ext>
            </a:extLst>
          </p:cNvPr>
          <p:cNvSpPr txBox="1">
            <a:spLocks/>
          </p:cNvSpPr>
          <p:nvPr/>
        </p:nvSpPr>
        <p:spPr>
          <a:xfrm>
            <a:off x="7501314" y="463308"/>
            <a:ext cx="4087306" cy="106380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000"/>
              <a:t>PHÁT TRIỂN PHẦN MỀM THIẾT BỊ DI ĐỘNG</a:t>
            </a:r>
          </a:p>
        </p:txBody>
      </p:sp>
    </p:spTree>
    <p:extLst>
      <p:ext uri="{BB962C8B-B14F-4D97-AF65-F5344CB8AC3E}">
        <p14:creationId xmlns:p14="http://schemas.microsoft.com/office/powerpoint/2010/main" val="219804156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CFC433-CC75-4DE3-A236-87A14939DEC8}"/>
              </a:ext>
            </a:extLst>
          </p:cNvPr>
          <p:cNvSpPr>
            <a:spLocks noGrp="1"/>
          </p:cNvSpPr>
          <p:nvPr>
            <p:ph type="body" sz="quarter" idx="10"/>
          </p:nvPr>
        </p:nvSpPr>
        <p:spPr/>
        <p:txBody>
          <a:bodyPr>
            <a:normAutofit fontScale="62500" lnSpcReduction="20000"/>
          </a:bodyPr>
          <a:lstStyle/>
          <a:p>
            <a:r>
              <a:rPr lang="en-US">
                <a:solidFill>
                  <a:schemeClr val="tx1"/>
                </a:solidFill>
                <a:latin typeface="Arial"/>
                <a:cs typeface="Arial"/>
              </a:rPr>
              <a:t>GIỚI THIỆU CÁC CHỨC NĂNG CỦA SCANNERAPP</a:t>
            </a:r>
            <a:endParaRPr lang="en-US">
              <a:solidFill>
                <a:schemeClr val="tx1"/>
              </a:solidFill>
              <a:cs typeface="Arial"/>
            </a:endParaRPr>
          </a:p>
        </p:txBody>
      </p:sp>
      <p:sp>
        <p:nvSpPr>
          <p:cNvPr id="8" name="TextBox 7">
            <a:extLst>
              <a:ext uri="{FF2B5EF4-FFF2-40B4-BE49-F238E27FC236}">
                <a16:creationId xmlns:a16="http://schemas.microsoft.com/office/drawing/2014/main" id="{3B365DA1-FE70-43A2-AFA4-8EBFB23EBECA}"/>
              </a:ext>
            </a:extLst>
          </p:cNvPr>
          <p:cNvSpPr txBox="1"/>
          <p:nvPr/>
        </p:nvSpPr>
        <p:spPr>
          <a:xfrm>
            <a:off x="284194" y="1336137"/>
            <a:ext cx="11612532" cy="769441"/>
          </a:xfrm>
          <a:prstGeom prst="rect">
            <a:avLst/>
          </a:prstGeom>
          <a:solidFill>
            <a:schemeClr val="bg1">
              <a:lumMod val="95000"/>
            </a:schemeClr>
          </a:solidFill>
        </p:spPr>
        <p:txBody>
          <a:bodyPr wrap="square">
            <a:spAutoFit/>
          </a:bodyPr>
          <a:lstStyle/>
          <a:p>
            <a:pPr marL="285750" indent="-285750" algn="just">
              <a:buFont typeface="Wingdings" panose="05000000000000000000" pitchFamily="2" charset="2"/>
              <a:buChar char="v"/>
            </a:pPr>
            <a:r>
              <a:rPr lang="en-US" sz="2400" b="1" u="sng" dirty="0" err="1">
                <a:ea typeface="Calibri" panose="020F0502020204030204" pitchFamily="34" charset="0"/>
                <a:cs typeface="Arial" panose="020B0604020202020204" pitchFamily="34" charset="0"/>
              </a:rPr>
              <a:t>Chức</a:t>
            </a:r>
            <a:r>
              <a:rPr lang="en-US" sz="2400" b="1" u="sng" dirty="0">
                <a:ea typeface="Calibri" panose="020F0502020204030204" pitchFamily="34" charset="0"/>
                <a:cs typeface="Arial" panose="020B0604020202020204" pitchFamily="34" charset="0"/>
              </a:rPr>
              <a:t> </a:t>
            </a:r>
            <a:r>
              <a:rPr lang="en-US" sz="2400" b="1" u="sng" dirty="0" err="1">
                <a:ea typeface="Calibri" panose="020F0502020204030204" pitchFamily="34" charset="0"/>
                <a:cs typeface="Arial" panose="020B0604020202020204" pitchFamily="34" charset="0"/>
              </a:rPr>
              <a:t>năng</a:t>
            </a:r>
            <a:r>
              <a:rPr lang="en-US" sz="2400" b="1" u="sng" dirty="0">
                <a:ea typeface="Calibri" panose="020F0502020204030204" pitchFamily="34" charset="0"/>
                <a:cs typeface="Arial" panose="020B0604020202020204" pitchFamily="34" charset="0"/>
              </a:rPr>
              <a:t> 3:</a:t>
            </a:r>
            <a:r>
              <a:rPr lang="en-US" sz="2400" b="1" dirty="0">
                <a:ea typeface="Calibri" panose="020F0502020204030204" pitchFamily="34" charset="0"/>
                <a:cs typeface="Arial" panose="020B0604020202020204" pitchFamily="34" charset="0"/>
              </a:rPr>
              <a:t>  </a:t>
            </a:r>
            <a:r>
              <a:rPr lang="en-US" sz="2400" b="1" dirty="0" err="1">
                <a:ea typeface="Calibri" panose="020F0502020204030204" pitchFamily="34" charset="0"/>
                <a:cs typeface="Arial" panose="020B0604020202020204" pitchFamily="34" charset="0"/>
              </a:rPr>
              <a:t>Xóa</a:t>
            </a:r>
            <a:r>
              <a:rPr lang="en-US" sz="2400" b="1" dirty="0">
                <a:ea typeface="Calibri" panose="020F0502020204030204" pitchFamily="34" charset="0"/>
                <a:cs typeface="Arial" panose="020B0604020202020204" pitchFamily="34" charset="0"/>
              </a:rPr>
              <a:t> </a:t>
            </a:r>
            <a:r>
              <a:rPr lang="en-US" sz="2400" b="1" dirty="0" err="1">
                <a:ea typeface="Calibri" panose="020F0502020204030204" pitchFamily="34" charset="0"/>
                <a:cs typeface="Arial" panose="020B0604020202020204" pitchFamily="34" charset="0"/>
              </a:rPr>
              <a:t>ảnh</a:t>
            </a:r>
            <a:endParaRPr lang="en-US" sz="2400" b="1" dirty="0">
              <a:ea typeface="Calibri" panose="020F0502020204030204" pitchFamily="34" charset="0"/>
              <a:cs typeface="Arial" panose="020B0604020202020204" pitchFamily="34" charset="0"/>
            </a:endParaRPr>
          </a:p>
          <a:p>
            <a:pPr algn="just"/>
            <a:r>
              <a:rPr lang="en-US" sz="2000" b="1" dirty="0" err="1">
                <a:ea typeface="Calibri" panose="020F0502020204030204" pitchFamily="34" charset="0"/>
                <a:cs typeface="Arial" panose="020B0604020202020204" pitchFamily="34" charset="0"/>
              </a:rPr>
              <a:t>Đoạn</a:t>
            </a:r>
            <a:r>
              <a:rPr lang="en-US" sz="2000" b="1" dirty="0">
                <a:ea typeface="Calibri" panose="020F0502020204030204" pitchFamily="34" charset="0"/>
                <a:cs typeface="Arial" panose="020B0604020202020204" pitchFamily="34" charset="0"/>
              </a:rPr>
              <a:t> code </a:t>
            </a:r>
            <a:r>
              <a:rPr lang="en-US" sz="2000" b="1" dirty="0" err="1">
                <a:ea typeface="Calibri" panose="020F0502020204030204" pitchFamily="34" charset="0"/>
                <a:cs typeface="Arial" panose="020B0604020202020204" pitchFamily="34" charset="0"/>
              </a:rPr>
              <a:t>xử</a:t>
            </a:r>
            <a:r>
              <a:rPr lang="en-US" sz="2000" b="1" dirty="0">
                <a:ea typeface="Calibri" panose="020F0502020204030204" pitchFamily="34" charset="0"/>
                <a:cs typeface="Arial" panose="020B0604020202020204" pitchFamily="34" charset="0"/>
              </a:rPr>
              <a:t> </a:t>
            </a:r>
            <a:r>
              <a:rPr lang="en-US" sz="2000" b="1" dirty="0" err="1">
                <a:ea typeface="Calibri" panose="020F0502020204030204" pitchFamily="34" charset="0"/>
                <a:cs typeface="Arial" panose="020B0604020202020204" pitchFamily="34" charset="0"/>
              </a:rPr>
              <a:t>lý</a:t>
            </a:r>
            <a:endParaRPr lang="en-US" sz="2000" u="sng" dirty="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4353089-9318-4301-B849-9C8D8F8C7C71}"/>
              </a:ext>
            </a:extLst>
          </p:cNvPr>
          <p:cNvPicPr>
            <a:picLocks noChangeAspect="1"/>
          </p:cNvPicPr>
          <p:nvPr/>
        </p:nvPicPr>
        <p:blipFill>
          <a:blip r:embed="rId2"/>
          <a:stretch>
            <a:fillRect/>
          </a:stretch>
        </p:blipFill>
        <p:spPr>
          <a:xfrm>
            <a:off x="323529" y="2170224"/>
            <a:ext cx="5828255" cy="4297251"/>
          </a:xfrm>
          <a:prstGeom prst="rect">
            <a:avLst/>
          </a:prstGeom>
        </p:spPr>
      </p:pic>
      <p:pic>
        <p:nvPicPr>
          <p:cNvPr id="6" name="Picture 5">
            <a:extLst>
              <a:ext uri="{FF2B5EF4-FFF2-40B4-BE49-F238E27FC236}">
                <a16:creationId xmlns:a16="http://schemas.microsoft.com/office/drawing/2014/main" id="{6230FB7C-27EC-40DA-A360-03638674C040}"/>
              </a:ext>
            </a:extLst>
          </p:cNvPr>
          <p:cNvPicPr>
            <a:picLocks noChangeAspect="1"/>
          </p:cNvPicPr>
          <p:nvPr/>
        </p:nvPicPr>
        <p:blipFill>
          <a:blip r:embed="rId3"/>
          <a:stretch>
            <a:fillRect/>
          </a:stretch>
        </p:blipFill>
        <p:spPr>
          <a:xfrm>
            <a:off x="6239591" y="2214425"/>
            <a:ext cx="5628880" cy="1105171"/>
          </a:xfrm>
          <a:prstGeom prst="rect">
            <a:avLst/>
          </a:prstGeom>
        </p:spPr>
      </p:pic>
      <p:pic>
        <p:nvPicPr>
          <p:cNvPr id="13" name="Picture 12">
            <a:extLst>
              <a:ext uri="{FF2B5EF4-FFF2-40B4-BE49-F238E27FC236}">
                <a16:creationId xmlns:a16="http://schemas.microsoft.com/office/drawing/2014/main" id="{350E9BEB-ADA5-47E3-BEC5-EEF92E736ABF}"/>
              </a:ext>
            </a:extLst>
          </p:cNvPr>
          <p:cNvPicPr>
            <a:picLocks noChangeAspect="1"/>
          </p:cNvPicPr>
          <p:nvPr/>
        </p:nvPicPr>
        <p:blipFill rotWithShape="1">
          <a:blip r:embed="rId4"/>
          <a:srcRect b="3728"/>
          <a:stretch/>
        </p:blipFill>
        <p:spPr>
          <a:xfrm>
            <a:off x="6239591" y="3391283"/>
            <a:ext cx="5661555" cy="3076192"/>
          </a:xfrm>
          <a:prstGeom prst="rect">
            <a:avLst/>
          </a:prstGeom>
        </p:spPr>
      </p:pic>
    </p:spTree>
    <p:extLst>
      <p:ext uri="{BB962C8B-B14F-4D97-AF65-F5344CB8AC3E}">
        <p14:creationId xmlns:p14="http://schemas.microsoft.com/office/powerpoint/2010/main" val="1796612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CFC433-CC75-4DE3-A236-87A14939DEC8}"/>
              </a:ext>
            </a:extLst>
          </p:cNvPr>
          <p:cNvSpPr>
            <a:spLocks noGrp="1"/>
          </p:cNvSpPr>
          <p:nvPr>
            <p:ph type="body" sz="quarter" idx="10"/>
          </p:nvPr>
        </p:nvSpPr>
        <p:spPr/>
        <p:txBody>
          <a:bodyPr>
            <a:normAutofit fontScale="62500" lnSpcReduction="20000"/>
          </a:bodyPr>
          <a:lstStyle/>
          <a:p>
            <a:r>
              <a:rPr lang="en-US">
                <a:solidFill>
                  <a:schemeClr val="tx1"/>
                </a:solidFill>
                <a:latin typeface="Arial"/>
                <a:cs typeface="Arial"/>
              </a:rPr>
              <a:t>GIỚI THIỆU CÁC CHỨC NĂNG CỦA SCANNERAPP</a:t>
            </a:r>
            <a:endParaRPr lang="en-US">
              <a:solidFill>
                <a:schemeClr val="tx1"/>
              </a:solidFill>
              <a:cs typeface="Arial"/>
            </a:endParaRPr>
          </a:p>
        </p:txBody>
      </p:sp>
      <p:sp>
        <p:nvSpPr>
          <p:cNvPr id="8" name="TextBox 7">
            <a:extLst>
              <a:ext uri="{FF2B5EF4-FFF2-40B4-BE49-F238E27FC236}">
                <a16:creationId xmlns:a16="http://schemas.microsoft.com/office/drawing/2014/main" id="{3B365DA1-FE70-43A2-AFA4-8EBFB23EBECA}"/>
              </a:ext>
            </a:extLst>
          </p:cNvPr>
          <p:cNvSpPr txBox="1"/>
          <p:nvPr/>
        </p:nvSpPr>
        <p:spPr>
          <a:xfrm>
            <a:off x="284194" y="1270823"/>
            <a:ext cx="11612532" cy="461665"/>
          </a:xfrm>
          <a:prstGeom prst="rect">
            <a:avLst/>
          </a:prstGeom>
          <a:solidFill>
            <a:schemeClr val="bg1">
              <a:lumMod val="95000"/>
            </a:schemeClr>
          </a:solidFill>
        </p:spPr>
        <p:txBody>
          <a:bodyPr wrap="square">
            <a:spAutoFit/>
          </a:bodyPr>
          <a:lstStyle/>
          <a:p>
            <a:pPr marL="285750" indent="-285750" algn="just">
              <a:buFont typeface="Wingdings" panose="05000000000000000000" pitchFamily="2" charset="2"/>
              <a:buChar char="v"/>
            </a:pPr>
            <a:r>
              <a:rPr lang="en-US" sz="2400" b="1" u="sng" err="1">
                <a:ea typeface="Calibri" panose="020F0502020204030204" pitchFamily="34" charset="0"/>
                <a:cs typeface="Arial" panose="020B0604020202020204" pitchFamily="34" charset="0"/>
              </a:rPr>
              <a:t>Chức</a:t>
            </a:r>
            <a:r>
              <a:rPr lang="en-US" sz="2400" b="1" u="sng">
                <a:ea typeface="Calibri" panose="020F0502020204030204" pitchFamily="34" charset="0"/>
                <a:cs typeface="Arial" panose="020B0604020202020204" pitchFamily="34" charset="0"/>
              </a:rPr>
              <a:t> </a:t>
            </a:r>
            <a:r>
              <a:rPr lang="en-US" sz="2400" b="1" u="sng" err="1">
                <a:ea typeface="Calibri" panose="020F0502020204030204" pitchFamily="34" charset="0"/>
                <a:cs typeface="Arial" panose="020B0604020202020204" pitchFamily="34" charset="0"/>
              </a:rPr>
              <a:t>năng</a:t>
            </a:r>
            <a:r>
              <a:rPr lang="en-US" sz="2400" b="1" u="sng">
                <a:ea typeface="Calibri" panose="020F0502020204030204" pitchFamily="34" charset="0"/>
                <a:cs typeface="Arial" panose="020B0604020202020204" pitchFamily="34" charset="0"/>
              </a:rPr>
              <a:t> 4:</a:t>
            </a:r>
            <a:r>
              <a:rPr lang="en-US" sz="2400" b="1">
                <a:ea typeface="Calibri" panose="020F0502020204030204" pitchFamily="34" charset="0"/>
                <a:cs typeface="Arial" panose="020B0604020202020204" pitchFamily="34" charset="0"/>
              </a:rPr>
              <a:t>  Import </a:t>
            </a:r>
            <a:r>
              <a:rPr lang="en-US" sz="2400" b="1" err="1">
                <a:ea typeface="Calibri" panose="020F0502020204030204" pitchFamily="34" charset="0"/>
                <a:cs typeface="Arial" panose="020B0604020202020204" pitchFamily="34" charset="0"/>
              </a:rPr>
              <a:t>ảnh</a:t>
            </a:r>
            <a:r>
              <a:rPr lang="en-US" sz="2400" b="1">
                <a:ea typeface="Calibri" panose="020F0502020204030204" pitchFamily="34" charset="0"/>
                <a:cs typeface="Arial" panose="020B0604020202020204" pitchFamily="34" charset="0"/>
              </a:rPr>
              <a:t> </a:t>
            </a:r>
            <a:r>
              <a:rPr lang="en-US" sz="2400" b="1" err="1">
                <a:ea typeface="Calibri" panose="020F0502020204030204" pitchFamily="34" charset="0"/>
                <a:cs typeface="Arial" panose="020B0604020202020204" pitchFamily="34" charset="0"/>
              </a:rPr>
              <a:t>từ</a:t>
            </a:r>
            <a:r>
              <a:rPr lang="en-US" sz="2400" b="1">
                <a:ea typeface="Calibri" panose="020F0502020204030204" pitchFamily="34" charset="0"/>
                <a:cs typeface="Arial" panose="020B0604020202020204" pitchFamily="34" charset="0"/>
              </a:rPr>
              <a:t> gallery </a:t>
            </a:r>
            <a:r>
              <a:rPr lang="en-US" sz="2400" b="1" err="1">
                <a:ea typeface="Calibri" panose="020F0502020204030204" pitchFamily="34" charset="0"/>
                <a:cs typeface="Arial" panose="020B0604020202020204" pitchFamily="34" charset="0"/>
              </a:rPr>
              <a:t>vào</a:t>
            </a:r>
            <a:r>
              <a:rPr lang="en-US" sz="2400" b="1">
                <a:ea typeface="Calibri" panose="020F0502020204030204" pitchFamily="34" charset="0"/>
                <a:cs typeface="Arial" panose="020B0604020202020204" pitchFamily="34" charset="0"/>
              </a:rPr>
              <a:t> </a:t>
            </a:r>
            <a:r>
              <a:rPr lang="en-US" sz="2400" b="1" err="1">
                <a:ea typeface="Calibri" panose="020F0502020204030204" pitchFamily="34" charset="0"/>
                <a:cs typeface="Arial" panose="020B0604020202020204" pitchFamily="34" charset="0"/>
              </a:rPr>
              <a:t>màn</a:t>
            </a:r>
            <a:r>
              <a:rPr lang="en-US" sz="2400" b="1">
                <a:ea typeface="Calibri" panose="020F0502020204030204" pitchFamily="34" charset="0"/>
                <a:cs typeface="Arial" panose="020B0604020202020204" pitchFamily="34" charset="0"/>
              </a:rPr>
              <a:t> </a:t>
            </a:r>
            <a:r>
              <a:rPr lang="en-US" sz="2400" b="1" err="1">
                <a:ea typeface="Calibri" panose="020F0502020204030204" pitchFamily="34" charset="0"/>
                <a:cs typeface="Arial" panose="020B0604020202020204" pitchFamily="34" charset="0"/>
              </a:rPr>
              <a:t>hình</a:t>
            </a:r>
            <a:r>
              <a:rPr lang="en-US" sz="2400" b="1">
                <a:ea typeface="Calibri" panose="020F0502020204030204" pitchFamily="34" charset="0"/>
                <a:cs typeface="Arial" panose="020B0604020202020204" pitchFamily="34" charset="0"/>
              </a:rPr>
              <a:t> crop</a:t>
            </a:r>
          </a:p>
        </p:txBody>
      </p:sp>
      <p:pic>
        <p:nvPicPr>
          <p:cNvPr id="13" name="Picture 12">
            <a:extLst>
              <a:ext uri="{FF2B5EF4-FFF2-40B4-BE49-F238E27FC236}">
                <a16:creationId xmlns:a16="http://schemas.microsoft.com/office/drawing/2014/main" id="{4528F094-64E8-49DC-BC06-031E2B242CE9}"/>
              </a:ext>
            </a:extLst>
          </p:cNvPr>
          <p:cNvPicPr/>
          <p:nvPr/>
        </p:nvPicPr>
        <p:blipFill>
          <a:blip r:embed="rId2">
            <a:extLst>
              <a:ext uri="{28A0092B-C50C-407E-A947-70E740481C1C}">
                <a14:useLocalDpi xmlns:a14="http://schemas.microsoft.com/office/drawing/2010/main" val="0"/>
              </a:ext>
            </a:extLst>
          </a:blip>
          <a:stretch>
            <a:fillRect/>
          </a:stretch>
        </p:blipFill>
        <p:spPr>
          <a:xfrm>
            <a:off x="323529" y="1797802"/>
            <a:ext cx="2652936" cy="4173790"/>
          </a:xfrm>
          <a:prstGeom prst="rect">
            <a:avLst/>
          </a:prstGeom>
        </p:spPr>
      </p:pic>
      <p:sp>
        <p:nvSpPr>
          <p:cNvPr id="14" name="TextBox 13">
            <a:extLst>
              <a:ext uri="{FF2B5EF4-FFF2-40B4-BE49-F238E27FC236}">
                <a16:creationId xmlns:a16="http://schemas.microsoft.com/office/drawing/2014/main" id="{B24B8B49-75CF-4595-B26F-5D00192980BB}"/>
              </a:ext>
            </a:extLst>
          </p:cNvPr>
          <p:cNvSpPr txBox="1"/>
          <p:nvPr/>
        </p:nvSpPr>
        <p:spPr>
          <a:xfrm>
            <a:off x="284194" y="6052546"/>
            <a:ext cx="2916206" cy="584775"/>
          </a:xfrm>
          <a:prstGeom prst="rect">
            <a:avLst/>
          </a:prstGeom>
          <a:noFill/>
        </p:spPr>
        <p:txBody>
          <a:bodyPr wrap="square" rtlCol="0">
            <a:spAutoFit/>
          </a:bodyPr>
          <a:lstStyle/>
          <a:p>
            <a:r>
              <a:rPr lang="en-US" sz="1600" err="1"/>
              <a:t>Chọn</a:t>
            </a:r>
            <a:r>
              <a:rPr lang="en-US" sz="1600"/>
              <a:t> </a:t>
            </a:r>
            <a:r>
              <a:rPr lang="en-US" sz="1600" err="1"/>
              <a:t>biểu</a:t>
            </a:r>
            <a:r>
              <a:rPr lang="en-US" sz="1600"/>
              <a:t> </a:t>
            </a:r>
            <a:r>
              <a:rPr lang="en-US" sz="1600" err="1"/>
              <a:t>tượng</a:t>
            </a:r>
            <a:r>
              <a:rPr lang="en-US" sz="1600"/>
              <a:t> “</a:t>
            </a:r>
            <a:r>
              <a:rPr lang="en-US" sz="1600" b="1"/>
              <a:t>+</a:t>
            </a:r>
            <a:r>
              <a:rPr lang="en-US" sz="1600"/>
              <a:t>” ở </a:t>
            </a:r>
            <a:r>
              <a:rPr lang="en-US" sz="1600" err="1"/>
              <a:t>góc</a:t>
            </a:r>
            <a:r>
              <a:rPr lang="en-US" sz="1600"/>
              <a:t> </a:t>
            </a:r>
            <a:r>
              <a:rPr lang="en-US" sz="1600" err="1"/>
              <a:t>phải</a:t>
            </a:r>
            <a:r>
              <a:rPr lang="en-US" sz="1600"/>
              <a:t> </a:t>
            </a:r>
            <a:r>
              <a:rPr lang="en-US" sz="1600">
                <a:sym typeface="Wingdings" panose="05000000000000000000" pitchFamily="2" charset="2"/>
              </a:rPr>
              <a:t> </a:t>
            </a:r>
            <a:r>
              <a:rPr lang="en-US" sz="1600" err="1">
                <a:sym typeface="Wingdings" panose="05000000000000000000" pitchFamily="2" charset="2"/>
              </a:rPr>
              <a:t>chọn</a:t>
            </a:r>
            <a:r>
              <a:rPr lang="en-US" sz="1600">
                <a:sym typeface="Wingdings" panose="05000000000000000000" pitchFamily="2" charset="2"/>
              </a:rPr>
              <a:t> Gallery</a:t>
            </a:r>
            <a:endParaRPr lang="en-US" sz="1600"/>
          </a:p>
        </p:txBody>
      </p:sp>
      <p:pic>
        <p:nvPicPr>
          <p:cNvPr id="15" name="Picture 14">
            <a:extLst>
              <a:ext uri="{FF2B5EF4-FFF2-40B4-BE49-F238E27FC236}">
                <a16:creationId xmlns:a16="http://schemas.microsoft.com/office/drawing/2014/main" id="{2433A65F-1015-40D2-9822-E6B6BE9B7BE7}"/>
              </a:ext>
            </a:extLst>
          </p:cNvPr>
          <p:cNvPicPr/>
          <p:nvPr/>
        </p:nvPicPr>
        <p:blipFill>
          <a:blip r:embed="rId3">
            <a:extLst>
              <a:ext uri="{28A0092B-C50C-407E-A947-70E740481C1C}">
                <a14:useLocalDpi xmlns:a14="http://schemas.microsoft.com/office/drawing/2010/main" val="0"/>
              </a:ext>
            </a:extLst>
          </a:blip>
          <a:stretch>
            <a:fillRect/>
          </a:stretch>
        </p:blipFill>
        <p:spPr>
          <a:xfrm>
            <a:off x="4175449" y="1806542"/>
            <a:ext cx="3153747" cy="4171950"/>
          </a:xfrm>
          <a:prstGeom prst="rect">
            <a:avLst/>
          </a:prstGeom>
        </p:spPr>
      </p:pic>
      <p:sp>
        <p:nvSpPr>
          <p:cNvPr id="16" name="TextBox 15">
            <a:extLst>
              <a:ext uri="{FF2B5EF4-FFF2-40B4-BE49-F238E27FC236}">
                <a16:creationId xmlns:a16="http://schemas.microsoft.com/office/drawing/2014/main" id="{3D46EEF9-71FC-455E-AF86-E9C2E2433449}"/>
              </a:ext>
            </a:extLst>
          </p:cNvPr>
          <p:cNvSpPr txBox="1"/>
          <p:nvPr/>
        </p:nvSpPr>
        <p:spPr>
          <a:xfrm>
            <a:off x="4175449" y="6052546"/>
            <a:ext cx="2916206" cy="584775"/>
          </a:xfrm>
          <a:prstGeom prst="rect">
            <a:avLst/>
          </a:prstGeom>
          <a:noFill/>
        </p:spPr>
        <p:txBody>
          <a:bodyPr wrap="square" rtlCol="0">
            <a:spAutoFit/>
          </a:bodyPr>
          <a:lstStyle/>
          <a:p>
            <a:r>
              <a:rPr lang="en-US" sz="1600" err="1"/>
              <a:t>Chọn</a:t>
            </a:r>
            <a:r>
              <a:rPr lang="en-US" sz="1600"/>
              <a:t> </a:t>
            </a:r>
            <a:r>
              <a:rPr lang="en-US" sz="1600" err="1"/>
              <a:t>ảnh</a:t>
            </a:r>
            <a:r>
              <a:rPr lang="en-US" sz="1600"/>
              <a:t> </a:t>
            </a:r>
            <a:r>
              <a:rPr lang="en-US" sz="1600" err="1"/>
              <a:t>của</a:t>
            </a:r>
            <a:r>
              <a:rPr lang="en-US" sz="1600"/>
              <a:t> </a:t>
            </a:r>
            <a:r>
              <a:rPr lang="en-US" sz="1600" err="1"/>
              <a:t>tài</a:t>
            </a:r>
            <a:r>
              <a:rPr lang="en-US" sz="1600"/>
              <a:t> </a:t>
            </a:r>
            <a:r>
              <a:rPr lang="en-US" sz="1600" err="1"/>
              <a:t>liệu</a:t>
            </a:r>
            <a:r>
              <a:rPr lang="en-US" sz="1600"/>
              <a:t> </a:t>
            </a:r>
            <a:r>
              <a:rPr lang="en-US" sz="1600" err="1"/>
              <a:t>cần</a:t>
            </a:r>
            <a:r>
              <a:rPr lang="en-US" sz="1600"/>
              <a:t> scan </a:t>
            </a:r>
            <a:r>
              <a:rPr lang="en-US" sz="1600" err="1"/>
              <a:t>trong</a:t>
            </a:r>
            <a:r>
              <a:rPr lang="en-US" sz="1600"/>
              <a:t> Gallery</a:t>
            </a:r>
          </a:p>
        </p:txBody>
      </p:sp>
      <p:pic>
        <p:nvPicPr>
          <p:cNvPr id="17" name="Picture 16">
            <a:extLst>
              <a:ext uri="{FF2B5EF4-FFF2-40B4-BE49-F238E27FC236}">
                <a16:creationId xmlns:a16="http://schemas.microsoft.com/office/drawing/2014/main" id="{5FAA5D8E-DFC3-44F3-910B-7591979AC114}"/>
              </a:ext>
            </a:extLst>
          </p:cNvPr>
          <p:cNvPicPr/>
          <p:nvPr/>
        </p:nvPicPr>
        <p:blipFill>
          <a:blip r:embed="rId4">
            <a:extLst>
              <a:ext uri="{28A0092B-C50C-407E-A947-70E740481C1C}">
                <a14:useLocalDpi xmlns:a14="http://schemas.microsoft.com/office/drawing/2010/main" val="0"/>
              </a:ext>
            </a:extLst>
          </a:blip>
          <a:stretch>
            <a:fillRect/>
          </a:stretch>
        </p:blipFill>
        <p:spPr>
          <a:xfrm>
            <a:off x="8164286" y="1797802"/>
            <a:ext cx="3387012" cy="4099735"/>
          </a:xfrm>
          <a:prstGeom prst="rect">
            <a:avLst/>
          </a:prstGeom>
        </p:spPr>
      </p:pic>
      <p:sp>
        <p:nvSpPr>
          <p:cNvPr id="18" name="TextBox 17">
            <a:extLst>
              <a:ext uri="{FF2B5EF4-FFF2-40B4-BE49-F238E27FC236}">
                <a16:creationId xmlns:a16="http://schemas.microsoft.com/office/drawing/2014/main" id="{4B486DF3-5123-4EDD-AFF0-559EBCF3D2A2}"/>
              </a:ext>
            </a:extLst>
          </p:cNvPr>
          <p:cNvSpPr txBox="1"/>
          <p:nvPr/>
        </p:nvSpPr>
        <p:spPr>
          <a:xfrm>
            <a:off x="8304245" y="6052546"/>
            <a:ext cx="2916206" cy="584775"/>
          </a:xfrm>
          <a:prstGeom prst="rect">
            <a:avLst/>
          </a:prstGeom>
          <a:noFill/>
        </p:spPr>
        <p:txBody>
          <a:bodyPr wrap="square" rtlCol="0">
            <a:spAutoFit/>
          </a:bodyPr>
          <a:lstStyle/>
          <a:p>
            <a:r>
              <a:rPr lang="en-US" sz="1600" err="1"/>
              <a:t>Xác</a:t>
            </a:r>
            <a:r>
              <a:rPr lang="en-US" sz="1600"/>
              <a:t> nhận </a:t>
            </a:r>
            <a:r>
              <a:rPr lang="en-US" sz="1600" err="1"/>
              <a:t>lưu</a:t>
            </a:r>
            <a:r>
              <a:rPr lang="en-US" sz="1600"/>
              <a:t> </a:t>
            </a:r>
            <a:r>
              <a:rPr lang="en-US" sz="1600" err="1"/>
              <a:t>ảnh</a:t>
            </a:r>
            <a:r>
              <a:rPr lang="en-US" sz="1600"/>
              <a:t> </a:t>
            </a:r>
            <a:r>
              <a:rPr lang="en-US" sz="1600" err="1"/>
              <a:t>và</a:t>
            </a:r>
            <a:r>
              <a:rPr lang="en-US" sz="1600"/>
              <a:t> file pdf </a:t>
            </a:r>
            <a:r>
              <a:rPr lang="en-US" sz="1600" err="1"/>
              <a:t>sau</a:t>
            </a:r>
            <a:r>
              <a:rPr lang="en-US" sz="1600"/>
              <a:t> </a:t>
            </a:r>
            <a:r>
              <a:rPr lang="en-US" sz="1600" err="1"/>
              <a:t>khi</a:t>
            </a:r>
            <a:r>
              <a:rPr lang="en-US" sz="1600"/>
              <a:t> scan</a:t>
            </a:r>
          </a:p>
        </p:txBody>
      </p:sp>
    </p:spTree>
    <p:extLst>
      <p:ext uri="{BB962C8B-B14F-4D97-AF65-F5344CB8AC3E}">
        <p14:creationId xmlns:p14="http://schemas.microsoft.com/office/powerpoint/2010/main" val="1027729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CFC433-CC75-4DE3-A236-87A14939DEC8}"/>
              </a:ext>
            </a:extLst>
          </p:cNvPr>
          <p:cNvSpPr>
            <a:spLocks noGrp="1"/>
          </p:cNvSpPr>
          <p:nvPr>
            <p:ph type="body" sz="quarter" idx="10"/>
          </p:nvPr>
        </p:nvSpPr>
        <p:spPr/>
        <p:txBody>
          <a:bodyPr>
            <a:normAutofit fontScale="62500" lnSpcReduction="20000"/>
          </a:bodyPr>
          <a:lstStyle/>
          <a:p>
            <a:r>
              <a:rPr lang="en-US">
                <a:solidFill>
                  <a:schemeClr val="tx1"/>
                </a:solidFill>
                <a:latin typeface="Arial"/>
                <a:cs typeface="Arial"/>
              </a:rPr>
              <a:t>GIỚI THIỆU CÁC CHỨC NĂNG CỦA SCANNERAPP</a:t>
            </a:r>
            <a:endParaRPr lang="en-US">
              <a:solidFill>
                <a:schemeClr val="tx1"/>
              </a:solidFill>
              <a:cs typeface="Arial"/>
            </a:endParaRPr>
          </a:p>
        </p:txBody>
      </p:sp>
      <p:sp>
        <p:nvSpPr>
          <p:cNvPr id="8" name="TextBox 7">
            <a:extLst>
              <a:ext uri="{FF2B5EF4-FFF2-40B4-BE49-F238E27FC236}">
                <a16:creationId xmlns:a16="http://schemas.microsoft.com/office/drawing/2014/main" id="{3B365DA1-FE70-43A2-AFA4-8EBFB23EBECA}"/>
              </a:ext>
            </a:extLst>
          </p:cNvPr>
          <p:cNvSpPr txBox="1"/>
          <p:nvPr/>
        </p:nvSpPr>
        <p:spPr>
          <a:xfrm>
            <a:off x="284194" y="1270823"/>
            <a:ext cx="11612532" cy="769441"/>
          </a:xfrm>
          <a:prstGeom prst="rect">
            <a:avLst/>
          </a:prstGeom>
          <a:solidFill>
            <a:schemeClr val="bg1">
              <a:lumMod val="95000"/>
            </a:schemeClr>
          </a:solidFill>
        </p:spPr>
        <p:txBody>
          <a:bodyPr wrap="square">
            <a:spAutoFit/>
          </a:bodyPr>
          <a:lstStyle/>
          <a:p>
            <a:pPr marL="285750" indent="-285750" algn="just">
              <a:buFont typeface="Wingdings" panose="05000000000000000000" pitchFamily="2" charset="2"/>
              <a:buChar char="v"/>
            </a:pPr>
            <a:r>
              <a:rPr lang="en-US" sz="2400" b="1" u="sng" dirty="0" err="1">
                <a:ea typeface="Calibri" panose="020F0502020204030204" pitchFamily="34" charset="0"/>
                <a:cs typeface="Arial" panose="020B0604020202020204" pitchFamily="34" charset="0"/>
              </a:rPr>
              <a:t>Chức</a:t>
            </a:r>
            <a:r>
              <a:rPr lang="en-US" sz="2400" b="1" u="sng" dirty="0">
                <a:ea typeface="Calibri" panose="020F0502020204030204" pitchFamily="34" charset="0"/>
                <a:cs typeface="Arial" panose="020B0604020202020204" pitchFamily="34" charset="0"/>
              </a:rPr>
              <a:t> </a:t>
            </a:r>
            <a:r>
              <a:rPr lang="en-US" sz="2400" b="1" u="sng" dirty="0" err="1">
                <a:ea typeface="Calibri" panose="020F0502020204030204" pitchFamily="34" charset="0"/>
                <a:cs typeface="Arial" panose="020B0604020202020204" pitchFamily="34" charset="0"/>
              </a:rPr>
              <a:t>năng</a:t>
            </a:r>
            <a:r>
              <a:rPr lang="en-US" sz="2400" b="1" u="sng" dirty="0">
                <a:ea typeface="Calibri" panose="020F0502020204030204" pitchFamily="34" charset="0"/>
                <a:cs typeface="Arial" panose="020B0604020202020204" pitchFamily="34" charset="0"/>
              </a:rPr>
              <a:t> 4:</a:t>
            </a:r>
            <a:r>
              <a:rPr lang="en-US" sz="2400" b="1" dirty="0">
                <a:ea typeface="Calibri" panose="020F0502020204030204" pitchFamily="34" charset="0"/>
                <a:cs typeface="Arial" panose="020B0604020202020204" pitchFamily="34" charset="0"/>
              </a:rPr>
              <a:t>  Import </a:t>
            </a:r>
            <a:r>
              <a:rPr lang="en-US" sz="2400" b="1" dirty="0" err="1">
                <a:ea typeface="Calibri" panose="020F0502020204030204" pitchFamily="34" charset="0"/>
                <a:cs typeface="Arial" panose="020B0604020202020204" pitchFamily="34" charset="0"/>
              </a:rPr>
              <a:t>ảnh</a:t>
            </a:r>
            <a:r>
              <a:rPr lang="en-US" sz="2400" b="1" dirty="0">
                <a:ea typeface="Calibri" panose="020F0502020204030204" pitchFamily="34" charset="0"/>
                <a:cs typeface="Arial" panose="020B0604020202020204" pitchFamily="34" charset="0"/>
              </a:rPr>
              <a:t> </a:t>
            </a:r>
            <a:r>
              <a:rPr lang="en-US" sz="2400" b="1" dirty="0" err="1">
                <a:ea typeface="Calibri" panose="020F0502020204030204" pitchFamily="34" charset="0"/>
                <a:cs typeface="Arial" panose="020B0604020202020204" pitchFamily="34" charset="0"/>
              </a:rPr>
              <a:t>từ</a:t>
            </a:r>
            <a:r>
              <a:rPr lang="en-US" sz="2400" b="1" dirty="0">
                <a:ea typeface="Calibri" panose="020F0502020204030204" pitchFamily="34" charset="0"/>
                <a:cs typeface="Arial" panose="020B0604020202020204" pitchFamily="34" charset="0"/>
              </a:rPr>
              <a:t> gallery </a:t>
            </a:r>
            <a:r>
              <a:rPr lang="en-US" sz="2400" b="1" dirty="0" err="1">
                <a:ea typeface="Calibri" panose="020F0502020204030204" pitchFamily="34" charset="0"/>
                <a:cs typeface="Arial" panose="020B0604020202020204" pitchFamily="34" charset="0"/>
              </a:rPr>
              <a:t>vào</a:t>
            </a:r>
            <a:r>
              <a:rPr lang="en-US" sz="2400" b="1" dirty="0">
                <a:ea typeface="Calibri" panose="020F0502020204030204" pitchFamily="34" charset="0"/>
                <a:cs typeface="Arial" panose="020B0604020202020204" pitchFamily="34" charset="0"/>
              </a:rPr>
              <a:t> </a:t>
            </a:r>
            <a:r>
              <a:rPr lang="en-US" sz="2400" b="1" dirty="0" err="1">
                <a:ea typeface="Calibri" panose="020F0502020204030204" pitchFamily="34" charset="0"/>
                <a:cs typeface="Arial" panose="020B0604020202020204" pitchFamily="34" charset="0"/>
              </a:rPr>
              <a:t>màn</a:t>
            </a:r>
            <a:r>
              <a:rPr lang="en-US" sz="2400" b="1" dirty="0">
                <a:ea typeface="Calibri" panose="020F0502020204030204" pitchFamily="34" charset="0"/>
                <a:cs typeface="Arial" panose="020B0604020202020204" pitchFamily="34" charset="0"/>
              </a:rPr>
              <a:t> </a:t>
            </a:r>
            <a:r>
              <a:rPr lang="en-US" sz="2400" b="1" dirty="0" err="1">
                <a:ea typeface="Calibri" panose="020F0502020204030204" pitchFamily="34" charset="0"/>
                <a:cs typeface="Arial" panose="020B0604020202020204" pitchFamily="34" charset="0"/>
              </a:rPr>
              <a:t>hình</a:t>
            </a:r>
            <a:r>
              <a:rPr lang="en-US" sz="2400" b="1" dirty="0">
                <a:ea typeface="Calibri" panose="020F0502020204030204" pitchFamily="34" charset="0"/>
                <a:cs typeface="Arial" panose="020B0604020202020204" pitchFamily="34" charset="0"/>
              </a:rPr>
              <a:t> crop</a:t>
            </a:r>
          </a:p>
          <a:p>
            <a:pPr marL="742950" lvl="1" indent="-285750" algn="just">
              <a:buFont typeface="Wingdings" panose="05000000000000000000" pitchFamily="2" charset="2"/>
              <a:buChar char="v"/>
            </a:pPr>
            <a:r>
              <a:rPr lang="en-US" sz="2000" b="1" dirty="0" err="1">
                <a:ea typeface="Calibri" panose="020F0502020204030204" pitchFamily="34" charset="0"/>
                <a:cs typeface="Arial" panose="020B0604020202020204" pitchFamily="34" charset="0"/>
              </a:rPr>
              <a:t>Đoạn</a:t>
            </a:r>
            <a:r>
              <a:rPr lang="en-US" sz="2000" b="1" dirty="0">
                <a:ea typeface="Calibri" panose="020F0502020204030204" pitchFamily="34" charset="0"/>
                <a:cs typeface="Arial" panose="020B0604020202020204" pitchFamily="34" charset="0"/>
              </a:rPr>
              <a:t> code </a:t>
            </a:r>
            <a:r>
              <a:rPr lang="en-US" sz="2000" b="1" dirty="0" err="1">
                <a:ea typeface="Calibri" panose="020F0502020204030204" pitchFamily="34" charset="0"/>
                <a:cs typeface="Arial" panose="020B0604020202020204" pitchFamily="34" charset="0"/>
              </a:rPr>
              <a:t>xử</a:t>
            </a:r>
            <a:r>
              <a:rPr lang="en-US" sz="2000" b="1" dirty="0">
                <a:ea typeface="Calibri" panose="020F0502020204030204" pitchFamily="34" charset="0"/>
                <a:cs typeface="Arial" panose="020B0604020202020204" pitchFamily="34" charset="0"/>
              </a:rPr>
              <a:t> </a:t>
            </a:r>
            <a:r>
              <a:rPr lang="en-US" sz="2000" b="1" dirty="0" err="1">
                <a:ea typeface="Calibri" panose="020F0502020204030204" pitchFamily="34" charset="0"/>
                <a:cs typeface="Arial" panose="020B0604020202020204" pitchFamily="34" charset="0"/>
              </a:rPr>
              <a:t>lý</a:t>
            </a:r>
            <a:endParaRPr lang="en-US" sz="2400" b="1" dirty="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175E45F-EB68-4416-B133-EEA238DD708B}"/>
              </a:ext>
            </a:extLst>
          </p:cNvPr>
          <p:cNvPicPr>
            <a:picLocks noChangeAspect="1"/>
          </p:cNvPicPr>
          <p:nvPr/>
        </p:nvPicPr>
        <p:blipFill>
          <a:blip r:embed="rId2"/>
          <a:stretch>
            <a:fillRect/>
          </a:stretch>
        </p:blipFill>
        <p:spPr>
          <a:xfrm>
            <a:off x="2180904" y="2143359"/>
            <a:ext cx="7858446" cy="1942087"/>
          </a:xfrm>
          <a:prstGeom prst="rect">
            <a:avLst/>
          </a:prstGeom>
        </p:spPr>
      </p:pic>
      <p:pic>
        <p:nvPicPr>
          <p:cNvPr id="6" name="Picture 5">
            <a:extLst>
              <a:ext uri="{FF2B5EF4-FFF2-40B4-BE49-F238E27FC236}">
                <a16:creationId xmlns:a16="http://schemas.microsoft.com/office/drawing/2014/main" id="{8C4F2018-C1D7-4E28-9B09-CB0D2A397133}"/>
              </a:ext>
            </a:extLst>
          </p:cNvPr>
          <p:cNvPicPr>
            <a:picLocks noChangeAspect="1"/>
          </p:cNvPicPr>
          <p:nvPr/>
        </p:nvPicPr>
        <p:blipFill>
          <a:blip r:embed="rId3"/>
          <a:stretch>
            <a:fillRect/>
          </a:stretch>
        </p:blipFill>
        <p:spPr>
          <a:xfrm>
            <a:off x="3168977" y="4188541"/>
            <a:ext cx="5882300" cy="2424334"/>
          </a:xfrm>
          <a:prstGeom prst="rect">
            <a:avLst/>
          </a:prstGeom>
        </p:spPr>
      </p:pic>
    </p:spTree>
    <p:extLst>
      <p:ext uri="{BB962C8B-B14F-4D97-AF65-F5344CB8AC3E}">
        <p14:creationId xmlns:p14="http://schemas.microsoft.com/office/powerpoint/2010/main" val="162622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4AD9E3-DE23-4787-8547-1A6C41FD4F73}"/>
              </a:ext>
            </a:extLst>
          </p:cNvPr>
          <p:cNvSpPr txBox="1"/>
          <p:nvPr/>
        </p:nvSpPr>
        <p:spPr>
          <a:xfrm>
            <a:off x="493445" y="291059"/>
            <a:ext cx="11205109" cy="646331"/>
          </a:xfrm>
          <a:prstGeom prst="rect">
            <a:avLst/>
          </a:prstGeom>
          <a:noFill/>
        </p:spPr>
        <p:txBody>
          <a:bodyPr wrap="square" rtlCol="0">
            <a:spAutoFit/>
          </a:bodyPr>
          <a:lstStyle/>
          <a:p>
            <a:r>
              <a:rPr lang="en-US" sz="3600">
                <a:latin typeface="Arial" panose="020B0604020202020204" pitchFamily="34" charset="0"/>
                <a:cs typeface="Arial" panose="020B0604020202020204" pitchFamily="34" charset="0"/>
              </a:rPr>
              <a:t>GIỚI THIỆU CÁC CHỨC </a:t>
            </a:r>
            <a:r>
              <a:rPr lang="en-US" sz="3400">
                <a:latin typeface="Arial" panose="020B0604020202020204" pitchFamily="34" charset="0"/>
                <a:cs typeface="Arial" panose="020B0604020202020204" pitchFamily="34" charset="0"/>
              </a:rPr>
              <a:t>NĂNG</a:t>
            </a:r>
            <a:r>
              <a:rPr lang="en-US" sz="3600">
                <a:latin typeface="Arial" panose="020B0604020202020204" pitchFamily="34" charset="0"/>
                <a:cs typeface="Arial" panose="020B0604020202020204" pitchFamily="34" charset="0"/>
              </a:rPr>
              <a:t> CỦA SCANNER APP</a:t>
            </a:r>
          </a:p>
        </p:txBody>
      </p:sp>
      <p:sp>
        <p:nvSpPr>
          <p:cNvPr id="4" name="TextBox 3">
            <a:extLst>
              <a:ext uri="{FF2B5EF4-FFF2-40B4-BE49-F238E27FC236}">
                <a16:creationId xmlns:a16="http://schemas.microsoft.com/office/drawing/2014/main" id="{CAB848C4-3226-41F5-A1C5-087DBDDB5BDA}"/>
              </a:ext>
            </a:extLst>
          </p:cNvPr>
          <p:cNvSpPr txBox="1"/>
          <p:nvPr/>
        </p:nvSpPr>
        <p:spPr>
          <a:xfrm>
            <a:off x="265289" y="1351844"/>
            <a:ext cx="72587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t>Chức</a:t>
            </a:r>
            <a:r>
              <a:rPr lang="en-US" b="1"/>
              <a:t> </a:t>
            </a:r>
            <a:r>
              <a:rPr lang="en-US" b="1" err="1"/>
              <a:t>năng</a:t>
            </a:r>
            <a:r>
              <a:rPr lang="en-US" b="1"/>
              <a:t> 5:  Share file </a:t>
            </a:r>
            <a:r>
              <a:rPr lang="en-US" b="1" err="1"/>
              <a:t>dưới</a:t>
            </a:r>
            <a:r>
              <a:rPr lang="en-US" b="1"/>
              <a:t> </a:t>
            </a:r>
            <a:r>
              <a:rPr lang="en-US" b="1" err="1"/>
              <a:t>dạng</a:t>
            </a:r>
            <a:r>
              <a:rPr lang="en-US" b="1"/>
              <a:t> .pdf/.jpeg</a:t>
            </a:r>
            <a:endParaRPr lang="en-US" b="1">
              <a:cs typeface="Calibri"/>
            </a:endParaRPr>
          </a:p>
        </p:txBody>
      </p:sp>
      <p:sp>
        <p:nvSpPr>
          <p:cNvPr id="6" name="TextBox 5">
            <a:extLst>
              <a:ext uri="{FF2B5EF4-FFF2-40B4-BE49-F238E27FC236}">
                <a16:creationId xmlns:a16="http://schemas.microsoft.com/office/drawing/2014/main" id="{6F1B42B6-1D02-4F18-8530-20A329C78969}"/>
              </a:ext>
            </a:extLst>
          </p:cNvPr>
          <p:cNvSpPr txBox="1"/>
          <p:nvPr/>
        </p:nvSpPr>
        <p:spPr>
          <a:xfrm>
            <a:off x="1972" y="1200268"/>
            <a:ext cx="12190028" cy="1938992"/>
          </a:xfrm>
          <a:prstGeom prst="rect">
            <a:avLst/>
          </a:prstGeom>
          <a:solidFill>
            <a:schemeClr val="bg1">
              <a:lumMod val="95000"/>
            </a:schemeClr>
          </a:solidFill>
        </p:spPr>
        <p:txBody>
          <a:bodyPr wrap="square" lIns="91440" tIns="45720" rIns="91440" bIns="45720" anchor="t">
            <a:spAutoFit/>
          </a:bodyPr>
          <a:lstStyle/>
          <a:p>
            <a:pPr marL="285750" indent="-285750" algn="just">
              <a:buFont typeface="Wingdings" panose="05000000000000000000" pitchFamily="2" charset="2"/>
              <a:buChar char="v"/>
            </a:pPr>
            <a:r>
              <a:rPr lang="en-US" sz="2400" b="1" u="sng" dirty="0" err="1">
                <a:ea typeface="Calibri" panose="020F0502020204030204" pitchFamily="34" charset="0"/>
                <a:cs typeface="Arial"/>
              </a:rPr>
              <a:t>Chức</a:t>
            </a:r>
            <a:r>
              <a:rPr lang="en-US" sz="2400" b="1" u="sng" dirty="0">
                <a:ea typeface="Calibri" panose="020F0502020204030204" pitchFamily="34" charset="0"/>
                <a:cs typeface="Arial"/>
              </a:rPr>
              <a:t> </a:t>
            </a:r>
            <a:r>
              <a:rPr lang="en-US" sz="2400" b="1" u="sng" dirty="0" err="1">
                <a:ea typeface="Calibri" panose="020F0502020204030204" pitchFamily="34" charset="0"/>
                <a:cs typeface="Arial"/>
              </a:rPr>
              <a:t>năng</a:t>
            </a:r>
            <a:r>
              <a:rPr lang="en-US" sz="2400" b="1" u="sng" dirty="0">
                <a:ea typeface="Calibri" panose="020F0502020204030204" pitchFamily="34" charset="0"/>
                <a:cs typeface="Arial"/>
              </a:rPr>
              <a:t> 5:</a:t>
            </a:r>
            <a:r>
              <a:rPr lang="en-US" sz="2400" b="1" dirty="0">
                <a:ea typeface="Calibri" panose="020F0502020204030204" pitchFamily="34" charset="0"/>
                <a:cs typeface="Arial"/>
              </a:rPr>
              <a:t> Share file </a:t>
            </a:r>
            <a:r>
              <a:rPr lang="en-US" sz="2400" b="1" dirty="0" err="1">
                <a:ea typeface="Calibri" panose="020F0502020204030204" pitchFamily="34" charset="0"/>
                <a:cs typeface="Arial"/>
              </a:rPr>
              <a:t>dưới</a:t>
            </a:r>
            <a:r>
              <a:rPr lang="en-US" sz="2400" b="1" dirty="0">
                <a:ea typeface="Calibri" panose="020F0502020204030204" pitchFamily="34" charset="0"/>
                <a:cs typeface="Arial"/>
              </a:rPr>
              <a:t> </a:t>
            </a:r>
            <a:r>
              <a:rPr lang="en-US" sz="2400" b="1" dirty="0" err="1">
                <a:ea typeface="Calibri" panose="020F0502020204030204" pitchFamily="34" charset="0"/>
                <a:cs typeface="Arial"/>
              </a:rPr>
              <a:t>dạng</a:t>
            </a:r>
            <a:r>
              <a:rPr lang="en-US" sz="2400" b="1" dirty="0">
                <a:ea typeface="Calibri" panose="020F0502020204030204" pitchFamily="34" charset="0"/>
                <a:cs typeface="Arial"/>
              </a:rPr>
              <a:t> .jpeg/.pdf: </a:t>
            </a:r>
            <a:r>
              <a:rPr lang="vi-VN" sz="2400" dirty="0">
                <a:latin typeface="Arial"/>
                <a:ea typeface="+mn-lt"/>
                <a:cs typeface="Arial"/>
              </a:rPr>
              <a:t> chia sẻ/lưu trữ qua mạng dưới dạng PDF hoặc JPEG. Có 2 cách share: </a:t>
            </a:r>
            <a:endParaRPr lang="en-US" sz="2400" dirty="0">
              <a:latin typeface="Arial"/>
              <a:ea typeface="+mn-lt"/>
              <a:cs typeface="Arial"/>
            </a:endParaRPr>
          </a:p>
          <a:p>
            <a:pPr marL="342900" indent="-342900">
              <a:buFont typeface="Arial"/>
              <a:buChar char="•"/>
            </a:pPr>
            <a:r>
              <a:rPr lang="vi-VN" sz="2400" b="1" dirty="0">
                <a:latin typeface="Arial"/>
                <a:cs typeface="Arial"/>
              </a:rPr>
              <a:t>Cách 1:</a:t>
            </a:r>
            <a:r>
              <a:rPr lang="vi-VN" sz="2400" dirty="0">
                <a:latin typeface="Arial"/>
                <a:cs typeface="Arial"/>
              </a:rPr>
              <a:t> Share trực tiếp từ file PDF/JPEG đã được lưu ở màn hình home, bằng cách chọn ảnh/pdf rồi chọn biểu tượng        bên dưới ảnh/pdf được load lên.</a:t>
            </a:r>
            <a:endParaRPr lang="vi-VN" sz="2400" dirty="0">
              <a:ea typeface="+mn-lt"/>
              <a:cs typeface="+mn-lt"/>
            </a:endParaRPr>
          </a:p>
          <a:p>
            <a:pPr marL="342900" indent="-342900">
              <a:buFont typeface="Arial"/>
              <a:buChar char="•"/>
            </a:pPr>
            <a:r>
              <a:rPr lang="vi-VN" sz="2400" b="1" dirty="0">
                <a:latin typeface="Arial"/>
                <a:cs typeface="Arial"/>
              </a:rPr>
              <a:t>Cách 2:</a:t>
            </a:r>
            <a:r>
              <a:rPr lang="vi-VN" sz="2400" dirty="0">
                <a:latin typeface="Arial"/>
                <a:cs typeface="Arial"/>
              </a:rPr>
              <a:t> S</a:t>
            </a:r>
            <a:r>
              <a:rPr lang="vi-VN" sz="2400" dirty="0">
                <a:latin typeface="Arial"/>
                <a:ea typeface="+mn-lt"/>
                <a:cs typeface="Arial"/>
              </a:rPr>
              <a:t>hare file khi vừa load ảnh / chụp ảnh lên ImageView</a:t>
            </a:r>
            <a:endParaRPr lang="en-US" sz="2400" dirty="0">
              <a:latin typeface="Arial"/>
              <a:ea typeface="+mn-lt"/>
              <a:cs typeface="Arial"/>
            </a:endParaRPr>
          </a:p>
        </p:txBody>
      </p:sp>
      <p:pic>
        <p:nvPicPr>
          <p:cNvPr id="8" name="Picture 8" descr="Graphical user interface, text, application, chat or text message&#10;&#10;Description automatically generated">
            <a:extLst>
              <a:ext uri="{FF2B5EF4-FFF2-40B4-BE49-F238E27FC236}">
                <a16:creationId xmlns:a16="http://schemas.microsoft.com/office/drawing/2014/main" id="{AAFBF771-81D0-4D60-AACD-B391E285EE00}"/>
              </a:ext>
            </a:extLst>
          </p:cNvPr>
          <p:cNvPicPr>
            <a:picLocks noChangeAspect="1"/>
          </p:cNvPicPr>
          <p:nvPr/>
        </p:nvPicPr>
        <p:blipFill rotWithShape="1">
          <a:blip r:embed="rId2"/>
          <a:srcRect t="22490" r="709" b="-402"/>
          <a:stretch/>
        </p:blipFill>
        <p:spPr>
          <a:xfrm>
            <a:off x="9310511" y="3266192"/>
            <a:ext cx="1967149" cy="2738386"/>
          </a:xfrm>
          <a:prstGeom prst="rect">
            <a:avLst/>
          </a:prstGeom>
        </p:spPr>
      </p:pic>
      <p:pic>
        <p:nvPicPr>
          <p:cNvPr id="12" name="Picture 12" descr="A picture containing text&#10;&#10;Description automatically generated">
            <a:extLst>
              <a:ext uri="{FF2B5EF4-FFF2-40B4-BE49-F238E27FC236}">
                <a16:creationId xmlns:a16="http://schemas.microsoft.com/office/drawing/2014/main" id="{DE0B9C6E-9C7F-491E-B2B4-CE83555E41A6}"/>
              </a:ext>
            </a:extLst>
          </p:cNvPr>
          <p:cNvPicPr>
            <a:picLocks noChangeAspect="1"/>
          </p:cNvPicPr>
          <p:nvPr/>
        </p:nvPicPr>
        <p:blipFill>
          <a:blip r:embed="rId3"/>
          <a:stretch>
            <a:fillRect/>
          </a:stretch>
        </p:blipFill>
        <p:spPr>
          <a:xfrm>
            <a:off x="1234368" y="3266191"/>
            <a:ext cx="1962150" cy="3288771"/>
          </a:xfrm>
          <a:prstGeom prst="rect">
            <a:avLst/>
          </a:prstGeom>
        </p:spPr>
      </p:pic>
      <p:pic>
        <p:nvPicPr>
          <p:cNvPr id="14" name="Picture 14" descr="Graphical user interface, application&#10;&#10;Description automatically generated">
            <a:extLst>
              <a:ext uri="{FF2B5EF4-FFF2-40B4-BE49-F238E27FC236}">
                <a16:creationId xmlns:a16="http://schemas.microsoft.com/office/drawing/2014/main" id="{62C0A8DB-82BA-4938-9009-5B4D9F115ED4}"/>
              </a:ext>
            </a:extLst>
          </p:cNvPr>
          <p:cNvPicPr>
            <a:picLocks noChangeAspect="1"/>
          </p:cNvPicPr>
          <p:nvPr/>
        </p:nvPicPr>
        <p:blipFill rotWithShape="1">
          <a:blip r:embed="rId4"/>
          <a:srcRect t="22530" r="699" b="395"/>
          <a:stretch/>
        </p:blipFill>
        <p:spPr>
          <a:xfrm>
            <a:off x="5528556" y="3270604"/>
            <a:ext cx="1995722" cy="2745689"/>
          </a:xfrm>
          <a:prstGeom prst="rect">
            <a:avLst/>
          </a:prstGeom>
        </p:spPr>
      </p:pic>
      <p:pic>
        <p:nvPicPr>
          <p:cNvPr id="15" name="Picture 13" descr="A picture containing sitting&#10;&#10;Description automatically generated">
            <a:extLst>
              <a:ext uri="{FF2B5EF4-FFF2-40B4-BE49-F238E27FC236}">
                <a16:creationId xmlns:a16="http://schemas.microsoft.com/office/drawing/2014/main" id="{AB5CAE44-E5E9-4CD9-99D6-AE327732A437}"/>
              </a:ext>
            </a:extLst>
          </p:cNvPr>
          <p:cNvPicPr>
            <a:picLocks noChangeAspect="1"/>
          </p:cNvPicPr>
          <p:nvPr/>
        </p:nvPicPr>
        <p:blipFill>
          <a:blip r:embed="rId5"/>
          <a:stretch>
            <a:fillRect/>
          </a:stretch>
        </p:blipFill>
        <p:spPr>
          <a:xfrm>
            <a:off x="5071620" y="2422231"/>
            <a:ext cx="243495" cy="260505"/>
          </a:xfrm>
          <a:prstGeom prst="rect">
            <a:avLst/>
          </a:prstGeom>
        </p:spPr>
      </p:pic>
      <p:sp>
        <p:nvSpPr>
          <p:cNvPr id="17" name="TextBox 16">
            <a:extLst>
              <a:ext uri="{FF2B5EF4-FFF2-40B4-BE49-F238E27FC236}">
                <a16:creationId xmlns:a16="http://schemas.microsoft.com/office/drawing/2014/main" id="{2F5D272E-E3C6-4761-B16C-5A60A8570D28}"/>
              </a:ext>
            </a:extLst>
          </p:cNvPr>
          <p:cNvSpPr txBox="1"/>
          <p:nvPr/>
        </p:nvSpPr>
        <p:spPr>
          <a:xfrm>
            <a:off x="688621" y="6488288"/>
            <a:ext cx="34346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err="1">
                <a:cs typeface="Calibri"/>
              </a:rPr>
              <a:t>Hình</a:t>
            </a:r>
            <a:r>
              <a:rPr lang="en-US" i="1">
                <a:cs typeface="Calibri"/>
              </a:rPr>
              <a:t> 5.1: Sau </a:t>
            </a:r>
            <a:r>
              <a:rPr lang="en-US" i="1" err="1">
                <a:cs typeface="Calibri"/>
              </a:rPr>
              <a:t>khi</a:t>
            </a:r>
            <a:r>
              <a:rPr lang="en-US" i="1">
                <a:cs typeface="Calibri"/>
              </a:rPr>
              <a:t> </a:t>
            </a:r>
            <a:r>
              <a:rPr lang="en-US" i="1" err="1">
                <a:cs typeface="Calibri"/>
              </a:rPr>
              <a:t>chọn</a:t>
            </a:r>
            <a:r>
              <a:rPr lang="en-US" i="1">
                <a:cs typeface="Calibri"/>
              </a:rPr>
              <a:t> share </a:t>
            </a:r>
            <a:r>
              <a:rPr lang="en-US" i="1" err="1">
                <a:cs typeface="Calibri"/>
              </a:rPr>
              <a:t>ảnh</a:t>
            </a:r>
            <a:r>
              <a:rPr lang="en-US" i="1">
                <a:cs typeface="Calibri"/>
              </a:rPr>
              <a:t> </a:t>
            </a:r>
          </a:p>
        </p:txBody>
      </p:sp>
      <p:sp>
        <p:nvSpPr>
          <p:cNvPr id="18" name="TextBox 17">
            <a:extLst>
              <a:ext uri="{FF2B5EF4-FFF2-40B4-BE49-F238E27FC236}">
                <a16:creationId xmlns:a16="http://schemas.microsoft.com/office/drawing/2014/main" id="{33C14A32-5B2D-4CCB-80BE-44068BC764AF}"/>
              </a:ext>
            </a:extLst>
          </p:cNvPr>
          <p:cNvSpPr txBox="1"/>
          <p:nvPr/>
        </p:nvSpPr>
        <p:spPr>
          <a:xfrm>
            <a:off x="4951942" y="6306607"/>
            <a:ext cx="35616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err="1">
                <a:cs typeface="Calibri"/>
              </a:rPr>
              <a:t>Hình</a:t>
            </a:r>
            <a:r>
              <a:rPr lang="en-US" i="1">
                <a:cs typeface="Calibri"/>
              </a:rPr>
              <a:t> 5.2: </a:t>
            </a:r>
            <a:r>
              <a:rPr lang="en-US" i="1" err="1">
                <a:cs typeface="Calibri"/>
              </a:rPr>
              <a:t>Chọn</a:t>
            </a:r>
            <a:r>
              <a:rPr lang="en-US" i="1">
                <a:cs typeface="Calibri"/>
              </a:rPr>
              <a:t> share with JPEG file</a:t>
            </a:r>
          </a:p>
        </p:txBody>
      </p:sp>
      <p:sp>
        <p:nvSpPr>
          <p:cNvPr id="19" name="TextBox 18">
            <a:extLst>
              <a:ext uri="{FF2B5EF4-FFF2-40B4-BE49-F238E27FC236}">
                <a16:creationId xmlns:a16="http://schemas.microsoft.com/office/drawing/2014/main" id="{1C4C9DB7-AD84-48F4-B85A-AB3C76BF8836}"/>
              </a:ext>
            </a:extLst>
          </p:cNvPr>
          <p:cNvSpPr txBox="1"/>
          <p:nvPr/>
        </p:nvSpPr>
        <p:spPr>
          <a:xfrm>
            <a:off x="8733720" y="6306607"/>
            <a:ext cx="35616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err="1">
                <a:cs typeface="Calibri"/>
              </a:rPr>
              <a:t>Hình</a:t>
            </a:r>
            <a:r>
              <a:rPr lang="en-US" i="1">
                <a:cs typeface="Calibri"/>
              </a:rPr>
              <a:t> 5.3: </a:t>
            </a:r>
            <a:r>
              <a:rPr lang="en-US" i="1" err="1">
                <a:cs typeface="Calibri"/>
              </a:rPr>
              <a:t>Chọn</a:t>
            </a:r>
            <a:r>
              <a:rPr lang="en-US" i="1">
                <a:cs typeface="Calibri"/>
              </a:rPr>
              <a:t> share with PDF file</a:t>
            </a:r>
          </a:p>
        </p:txBody>
      </p:sp>
    </p:spTree>
    <p:extLst>
      <p:ext uri="{BB962C8B-B14F-4D97-AF65-F5344CB8AC3E}">
        <p14:creationId xmlns:p14="http://schemas.microsoft.com/office/powerpoint/2010/main" val="269917655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4AD9E3-DE23-4787-8547-1A6C41FD4F73}"/>
              </a:ext>
            </a:extLst>
          </p:cNvPr>
          <p:cNvSpPr txBox="1"/>
          <p:nvPr/>
        </p:nvSpPr>
        <p:spPr>
          <a:xfrm>
            <a:off x="493445" y="291059"/>
            <a:ext cx="11205109" cy="646331"/>
          </a:xfrm>
          <a:prstGeom prst="rect">
            <a:avLst/>
          </a:prstGeom>
          <a:noFill/>
        </p:spPr>
        <p:txBody>
          <a:bodyPr wrap="square" rtlCol="0">
            <a:spAutoFit/>
          </a:bodyPr>
          <a:lstStyle/>
          <a:p>
            <a:r>
              <a:rPr lang="en-US" sz="3600">
                <a:latin typeface="Arial" panose="020B0604020202020204" pitchFamily="34" charset="0"/>
                <a:cs typeface="Arial" panose="020B0604020202020204" pitchFamily="34" charset="0"/>
              </a:rPr>
              <a:t>GIỚI THIỆU CÁC CHỨC </a:t>
            </a:r>
            <a:r>
              <a:rPr lang="en-US" sz="3400">
                <a:latin typeface="Arial" panose="020B0604020202020204" pitchFamily="34" charset="0"/>
                <a:cs typeface="Arial" panose="020B0604020202020204" pitchFamily="34" charset="0"/>
              </a:rPr>
              <a:t>NĂNG</a:t>
            </a:r>
            <a:r>
              <a:rPr lang="en-US" sz="3600">
                <a:latin typeface="Arial" panose="020B0604020202020204" pitchFamily="34" charset="0"/>
                <a:cs typeface="Arial" panose="020B0604020202020204" pitchFamily="34" charset="0"/>
              </a:rPr>
              <a:t> CỦA SCANNER APP</a:t>
            </a:r>
          </a:p>
        </p:txBody>
      </p:sp>
      <p:sp>
        <p:nvSpPr>
          <p:cNvPr id="4" name="TextBox 3">
            <a:extLst>
              <a:ext uri="{FF2B5EF4-FFF2-40B4-BE49-F238E27FC236}">
                <a16:creationId xmlns:a16="http://schemas.microsoft.com/office/drawing/2014/main" id="{CAB848C4-3226-41F5-A1C5-087DBDDB5BDA}"/>
              </a:ext>
            </a:extLst>
          </p:cNvPr>
          <p:cNvSpPr txBox="1"/>
          <p:nvPr/>
        </p:nvSpPr>
        <p:spPr>
          <a:xfrm>
            <a:off x="265289" y="1351844"/>
            <a:ext cx="72587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t>Chức</a:t>
            </a:r>
            <a:r>
              <a:rPr lang="en-US" b="1"/>
              <a:t> </a:t>
            </a:r>
            <a:r>
              <a:rPr lang="en-US" b="1" err="1"/>
              <a:t>năng</a:t>
            </a:r>
            <a:r>
              <a:rPr lang="en-US" b="1"/>
              <a:t> 5:  Share file </a:t>
            </a:r>
            <a:r>
              <a:rPr lang="en-US" b="1" err="1"/>
              <a:t>dưới</a:t>
            </a:r>
            <a:r>
              <a:rPr lang="en-US" b="1"/>
              <a:t> </a:t>
            </a:r>
            <a:r>
              <a:rPr lang="en-US" b="1" err="1"/>
              <a:t>dạng</a:t>
            </a:r>
            <a:r>
              <a:rPr lang="en-US" b="1"/>
              <a:t> .pdf/.jpeg</a:t>
            </a:r>
            <a:endParaRPr lang="en-US" b="1">
              <a:cs typeface="Calibri"/>
            </a:endParaRPr>
          </a:p>
        </p:txBody>
      </p:sp>
      <p:sp>
        <p:nvSpPr>
          <p:cNvPr id="6" name="TextBox 5">
            <a:extLst>
              <a:ext uri="{FF2B5EF4-FFF2-40B4-BE49-F238E27FC236}">
                <a16:creationId xmlns:a16="http://schemas.microsoft.com/office/drawing/2014/main" id="{6F1B42B6-1D02-4F18-8530-20A329C78969}"/>
              </a:ext>
            </a:extLst>
          </p:cNvPr>
          <p:cNvSpPr txBox="1"/>
          <p:nvPr/>
        </p:nvSpPr>
        <p:spPr>
          <a:xfrm>
            <a:off x="1972" y="1200268"/>
            <a:ext cx="12190028" cy="1200329"/>
          </a:xfrm>
          <a:prstGeom prst="rect">
            <a:avLst/>
          </a:prstGeom>
          <a:solidFill>
            <a:schemeClr val="bg1">
              <a:lumMod val="95000"/>
            </a:schemeClr>
          </a:solidFill>
        </p:spPr>
        <p:txBody>
          <a:bodyPr wrap="square" lIns="91440" tIns="45720" rIns="91440" bIns="45720" anchor="t">
            <a:spAutoFit/>
          </a:bodyPr>
          <a:lstStyle/>
          <a:p>
            <a:pPr marL="285750" indent="-285750" algn="just">
              <a:buFont typeface="Wingdings" panose="05000000000000000000" pitchFamily="2" charset="2"/>
              <a:buChar char="v"/>
            </a:pPr>
            <a:r>
              <a:rPr lang="en-US" sz="2400" b="1" u="sng" dirty="0" err="1">
                <a:ea typeface="Calibri" panose="020F0502020204030204" pitchFamily="34" charset="0"/>
                <a:cs typeface="Arial"/>
              </a:rPr>
              <a:t>Chức</a:t>
            </a:r>
            <a:r>
              <a:rPr lang="en-US" sz="2400" b="1" u="sng" dirty="0">
                <a:ea typeface="Calibri" panose="020F0502020204030204" pitchFamily="34" charset="0"/>
                <a:cs typeface="Arial"/>
              </a:rPr>
              <a:t> </a:t>
            </a:r>
            <a:r>
              <a:rPr lang="en-US" sz="2400" b="1" u="sng" dirty="0" err="1">
                <a:ea typeface="Calibri" panose="020F0502020204030204" pitchFamily="34" charset="0"/>
                <a:cs typeface="Arial"/>
              </a:rPr>
              <a:t>năng</a:t>
            </a:r>
            <a:r>
              <a:rPr lang="en-US" sz="2400" b="1" u="sng" dirty="0">
                <a:ea typeface="Calibri" panose="020F0502020204030204" pitchFamily="34" charset="0"/>
                <a:cs typeface="Arial"/>
              </a:rPr>
              <a:t> 5:</a:t>
            </a:r>
            <a:r>
              <a:rPr lang="en-US" sz="2400" b="1" dirty="0">
                <a:ea typeface="Calibri" panose="020F0502020204030204" pitchFamily="34" charset="0"/>
                <a:cs typeface="Arial"/>
              </a:rPr>
              <a:t> Share file </a:t>
            </a:r>
            <a:r>
              <a:rPr lang="en-US" sz="2400" b="1" dirty="0" err="1">
                <a:ea typeface="Calibri" panose="020F0502020204030204" pitchFamily="34" charset="0"/>
                <a:cs typeface="Arial"/>
              </a:rPr>
              <a:t>dưới</a:t>
            </a:r>
            <a:r>
              <a:rPr lang="en-US" sz="2400" b="1" dirty="0">
                <a:ea typeface="Calibri" panose="020F0502020204030204" pitchFamily="34" charset="0"/>
                <a:cs typeface="Arial"/>
              </a:rPr>
              <a:t> </a:t>
            </a:r>
            <a:r>
              <a:rPr lang="en-US" sz="2400" b="1" dirty="0" err="1">
                <a:ea typeface="Calibri" panose="020F0502020204030204" pitchFamily="34" charset="0"/>
                <a:cs typeface="Arial"/>
              </a:rPr>
              <a:t>dạng</a:t>
            </a:r>
            <a:r>
              <a:rPr lang="en-US" sz="2400" b="1" dirty="0">
                <a:ea typeface="Calibri" panose="020F0502020204030204" pitchFamily="34" charset="0"/>
                <a:cs typeface="Arial"/>
              </a:rPr>
              <a:t> .jpeg/.pdf: </a:t>
            </a:r>
            <a:r>
              <a:rPr lang="vi-VN" sz="2400" dirty="0">
                <a:latin typeface="Arial"/>
                <a:ea typeface="+mn-lt"/>
                <a:cs typeface="Arial"/>
              </a:rPr>
              <a:t> chia sẻ/lưu trữ qua mạng dưới dạng PDF hoặc JPEG.</a:t>
            </a:r>
            <a:endParaRPr lang="en-US" sz="2400" dirty="0">
              <a:latin typeface="Arial"/>
              <a:ea typeface="+mn-lt"/>
              <a:cs typeface="Arial"/>
            </a:endParaRPr>
          </a:p>
          <a:p>
            <a:pPr marL="285750" indent="-285750" algn="just">
              <a:buFont typeface="Wingdings" panose="05000000000000000000" pitchFamily="2" charset="2"/>
              <a:buChar char="v"/>
            </a:pPr>
            <a:r>
              <a:rPr lang="en-US" sz="2400" b="1" dirty="0" err="1">
                <a:ea typeface="Calibri" panose="020F0502020204030204" pitchFamily="34" charset="0"/>
                <a:cs typeface="Arial" panose="020B0604020202020204" pitchFamily="34" charset="0"/>
              </a:rPr>
              <a:t>Đoạn</a:t>
            </a:r>
            <a:r>
              <a:rPr lang="en-US" sz="2400" b="1" dirty="0">
                <a:ea typeface="Calibri" panose="020F0502020204030204" pitchFamily="34" charset="0"/>
                <a:cs typeface="Arial" panose="020B0604020202020204" pitchFamily="34" charset="0"/>
              </a:rPr>
              <a:t> code </a:t>
            </a:r>
            <a:r>
              <a:rPr lang="en-US" sz="2400" b="1" dirty="0" err="1">
                <a:ea typeface="Calibri" panose="020F0502020204030204" pitchFamily="34" charset="0"/>
                <a:cs typeface="Arial" panose="020B0604020202020204" pitchFamily="34" charset="0"/>
              </a:rPr>
              <a:t>xử</a:t>
            </a:r>
            <a:r>
              <a:rPr lang="en-US" sz="2400" b="1" dirty="0">
                <a:ea typeface="Calibri" panose="020F0502020204030204" pitchFamily="34" charset="0"/>
                <a:cs typeface="Arial" panose="020B0604020202020204" pitchFamily="34" charset="0"/>
              </a:rPr>
              <a:t> </a:t>
            </a:r>
            <a:r>
              <a:rPr lang="en-US" sz="2400" b="1" dirty="0" err="1">
                <a:ea typeface="Calibri" panose="020F0502020204030204" pitchFamily="34" charset="0"/>
                <a:cs typeface="Arial" panose="020B0604020202020204" pitchFamily="34" charset="0"/>
              </a:rPr>
              <a:t>lý</a:t>
            </a:r>
            <a:endParaRPr lang="en-US" sz="2400" b="1" dirty="0">
              <a:latin typeface="Arial"/>
              <a:ea typeface="+mn-lt"/>
              <a:cs typeface="Arial"/>
            </a:endParaRPr>
          </a:p>
        </p:txBody>
      </p:sp>
      <p:pic>
        <p:nvPicPr>
          <p:cNvPr id="23" name="Picture 22">
            <a:extLst>
              <a:ext uri="{FF2B5EF4-FFF2-40B4-BE49-F238E27FC236}">
                <a16:creationId xmlns:a16="http://schemas.microsoft.com/office/drawing/2014/main" id="{633334B1-2883-45FE-B2E1-218EA3660872}"/>
              </a:ext>
            </a:extLst>
          </p:cNvPr>
          <p:cNvPicPr>
            <a:picLocks noChangeAspect="1"/>
          </p:cNvPicPr>
          <p:nvPr/>
        </p:nvPicPr>
        <p:blipFill>
          <a:blip r:embed="rId2"/>
          <a:stretch>
            <a:fillRect/>
          </a:stretch>
        </p:blipFill>
        <p:spPr>
          <a:xfrm>
            <a:off x="5364182" y="2552173"/>
            <a:ext cx="6562529" cy="4181383"/>
          </a:xfrm>
          <a:prstGeom prst="rect">
            <a:avLst/>
          </a:prstGeom>
        </p:spPr>
      </p:pic>
      <p:pic>
        <p:nvPicPr>
          <p:cNvPr id="25" name="Picture 24">
            <a:extLst>
              <a:ext uri="{FF2B5EF4-FFF2-40B4-BE49-F238E27FC236}">
                <a16:creationId xmlns:a16="http://schemas.microsoft.com/office/drawing/2014/main" id="{57211614-BA96-4A62-BCBC-FAE34F1A2FDF}"/>
              </a:ext>
            </a:extLst>
          </p:cNvPr>
          <p:cNvPicPr>
            <a:picLocks noChangeAspect="1"/>
          </p:cNvPicPr>
          <p:nvPr/>
        </p:nvPicPr>
        <p:blipFill>
          <a:blip r:embed="rId3"/>
          <a:stretch>
            <a:fillRect/>
          </a:stretch>
        </p:blipFill>
        <p:spPr>
          <a:xfrm>
            <a:off x="265289" y="2823273"/>
            <a:ext cx="4866004" cy="2594635"/>
          </a:xfrm>
          <a:prstGeom prst="rect">
            <a:avLst/>
          </a:prstGeom>
        </p:spPr>
      </p:pic>
    </p:spTree>
    <p:extLst>
      <p:ext uri="{BB962C8B-B14F-4D97-AF65-F5344CB8AC3E}">
        <p14:creationId xmlns:p14="http://schemas.microsoft.com/office/powerpoint/2010/main" val="195596242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28DE5D-22CF-4DE1-9E90-6F2FAF41D4F3}"/>
              </a:ext>
            </a:extLst>
          </p:cNvPr>
          <p:cNvSpPr>
            <a:spLocks noGrp="1"/>
          </p:cNvSpPr>
          <p:nvPr>
            <p:ph type="body" sz="quarter" idx="10"/>
          </p:nvPr>
        </p:nvSpPr>
        <p:spPr/>
        <p:txBody>
          <a:bodyPr>
            <a:normAutofit fontScale="62500" lnSpcReduction="20000"/>
          </a:bodyPr>
          <a:lstStyle/>
          <a:p>
            <a:r>
              <a:rPr lang="en-US">
                <a:solidFill>
                  <a:schemeClr val="tx1"/>
                </a:solidFill>
                <a:latin typeface="Arial"/>
              </a:rPr>
              <a:t>GIỚI THIỆU CÁC CHỨC NĂNG CỦA SCANNERAPP</a:t>
            </a:r>
            <a:endParaRPr lang="en-US"/>
          </a:p>
        </p:txBody>
      </p:sp>
      <p:sp>
        <p:nvSpPr>
          <p:cNvPr id="4" name="TextBox 3">
            <a:extLst>
              <a:ext uri="{FF2B5EF4-FFF2-40B4-BE49-F238E27FC236}">
                <a16:creationId xmlns:a16="http://schemas.microsoft.com/office/drawing/2014/main" id="{7FF10371-01D0-491D-B699-616F0FFFF1C7}"/>
              </a:ext>
            </a:extLst>
          </p:cNvPr>
          <p:cNvSpPr txBox="1"/>
          <p:nvPr/>
        </p:nvSpPr>
        <p:spPr>
          <a:xfrm>
            <a:off x="0" y="1414985"/>
            <a:ext cx="12192000" cy="830997"/>
          </a:xfrm>
          <a:prstGeom prst="rect">
            <a:avLst/>
          </a:prstGeom>
          <a:solidFill>
            <a:schemeClr val="bg1">
              <a:lumMod val="95000"/>
            </a:schemeClr>
          </a:solidFill>
        </p:spPr>
        <p:txBody>
          <a:bodyPr wrap="square" lIns="91440" tIns="45720" rIns="91440" bIns="45720" anchor="t">
            <a:spAutoFit/>
          </a:bodyPr>
          <a:lstStyle/>
          <a:p>
            <a:pPr marL="285750" indent="-285750" algn="just">
              <a:buFont typeface="Wingdings" panose="05000000000000000000" pitchFamily="2" charset="2"/>
              <a:buChar char="v"/>
            </a:pPr>
            <a:r>
              <a:rPr lang="en-US" sz="2400" b="1" u="sng">
                <a:ea typeface="Calibri" panose="020F0502020204030204" pitchFamily="34" charset="0"/>
                <a:cs typeface="Arial"/>
              </a:rPr>
              <a:t>Chức năng 6:</a:t>
            </a:r>
            <a:r>
              <a:rPr lang="en-US" sz="2400" b="1">
                <a:ea typeface="Calibri" panose="020F0502020204030204" pitchFamily="34" charset="0"/>
                <a:cs typeface="Arial"/>
              </a:rPr>
              <a:t>  </a:t>
            </a:r>
            <a:r>
              <a:rPr lang="vi-VN" sz="2400" b="1">
                <a:latin typeface="Calibri"/>
                <a:ea typeface="+mn-lt"/>
                <a:cs typeface="Arial"/>
              </a:rPr>
              <a:t>Tìm kiếm tài liệu</a:t>
            </a:r>
          </a:p>
          <a:p>
            <a:pPr algn="just"/>
            <a:r>
              <a:rPr lang="vi-VN" sz="2400">
                <a:latin typeface="Calibri"/>
                <a:ea typeface="+mn-lt"/>
                <a:cs typeface="Arial"/>
              </a:rPr>
              <a:t>Tìm kiếm tài liệu đã scan theo tên.</a:t>
            </a:r>
            <a:endParaRPr lang="vi-VN" sz="2400" b="1">
              <a:latin typeface="Calibri"/>
              <a:ea typeface="+mn-lt"/>
              <a:cs typeface="Arial"/>
            </a:endParaRPr>
          </a:p>
        </p:txBody>
      </p:sp>
      <p:pic>
        <p:nvPicPr>
          <p:cNvPr id="5" name="Picture 5" descr="A picture containing text&#10;&#10;Description automatically generated">
            <a:extLst>
              <a:ext uri="{FF2B5EF4-FFF2-40B4-BE49-F238E27FC236}">
                <a16:creationId xmlns:a16="http://schemas.microsoft.com/office/drawing/2014/main" id="{A5405890-E551-4EBA-9622-239B2E97FC2E}"/>
              </a:ext>
            </a:extLst>
          </p:cNvPr>
          <p:cNvPicPr>
            <a:picLocks noChangeAspect="1"/>
          </p:cNvPicPr>
          <p:nvPr/>
        </p:nvPicPr>
        <p:blipFill>
          <a:blip r:embed="rId2"/>
          <a:stretch>
            <a:fillRect/>
          </a:stretch>
        </p:blipFill>
        <p:spPr>
          <a:xfrm>
            <a:off x="1119414" y="2246871"/>
            <a:ext cx="2086035" cy="3702906"/>
          </a:xfrm>
          <a:prstGeom prst="rect">
            <a:avLst/>
          </a:prstGeom>
        </p:spPr>
      </p:pic>
      <p:pic>
        <p:nvPicPr>
          <p:cNvPr id="7" name="Picture 7" descr="Text&#10;&#10;Description automatically generated">
            <a:extLst>
              <a:ext uri="{FF2B5EF4-FFF2-40B4-BE49-F238E27FC236}">
                <a16:creationId xmlns:a16="http://schemas.microsoft.com/office/drawing/2014/main" id="{9FE3E40F-2BCB-4B91-91F8-FAF789B53549}"/>
              </a:ext>
            </a:extLst>
          </p:cNvPr>
          <p:cNvPicPr>
            <a:picLocks noChangeAspect="1"/>
          </p:cNvPicPr>
          <p:nvPr/>
        </p:nvPicPr>
        <p:blipFill>
          <a:blip r:embed="rId3"/>
          <a:stretch>
            <a:fillRect/>
          </a:stretch>
        </p:blipFill>
        <p:spPr>
          <a:xfrm>
            <a:off x="8606844" y="2246870"/>
            <a:ext cx="2083447" cy="3702908"/>
          </a:xfrm>
          <a:prstGeom prst="rect">
            <a:avLst/>
          </a:prstGeom>
        </p:spPr>
      </p:pic>
      <p:pic>
        <p:nvPicPr>
          <p:cNvPr id="8" name="Picture 8" descr="Graphical user interface, application&#10;&#10;Description automatically generated">
            <a:extLst>
              <a:ext uri="{FF2B5EF4-FFF2-40B4-BE49-F238E27FC236}">
                <a16:creationId xmlns:a16="http://schemas.microsoft.com/office/drawing/2014/main" id="{501FDE70-DA99-4E3E-A9C1-5C0A32B107B0}"/>
              </a:ext>
            </a:extLst>
          </p:cNvPr>
          <p:cNvPicPr>
            <a:picLocks noChangeAspect="1"/>
          </p:cNvPicPr>
          <p:nvPr/>
        </p:nvPicPr>
        <p:blipFill>
          <a:blip r:embed="rId4"/>
          <a:stretch>
            <a:fillRect/>
          </a:stretch>
        </p:blipFill>
        <p:spPr>
          <a:xfrm>
            <a:off x="4816145" y="2246871"/>
            <a:ext cx="2086035" cy="3702908"/>
          </a:xfrm>
          <a:prstGeom prst="rect">
            <a:avLst/>
          </a:prstGeom>
        </p:spPr>
      </p:pic>
      <p:sp>
        <p:nvSpPr>
          <p:cNvPr id="10" name="TextBox 9">
            <a:extLst>
              <a:ext uri="{FF2B5EF4-FFF2-40B4-BE49-F238E27FC236}">
                <a16:creationId xmlns:a16="http://schemas.microsoft.com/office/drawing/2014/main" id="{31D1C6B3-64FF-4B23-9F64-B1AEB377AFC2}"/>
              </a:ext>
            </a:extLst>
          </p:cNvPr>
          <p:cNvSpPr txBox="1"/>
          <p:nvPr/>
        </p:nvSpPr>
        <p:spPr>
          <a:xfrm>
            <a:off x="109141" y="6124627"/>
            <a:ext cx="4419609" cy="584775"/>
          </a:xfrm>
          <a:prstGeom prst="rect">
            <a:avLst/>
          </a:prstGeom>
          <a:noFill/>
        </p:spPr>
        <p:txBody>
          <a:bodyPr wrap="square" lIns="91440" tIns="45720" rIns="91440" bIns="45720" rtlCol="0" anchor="t">
            <a:spAutoFit/>
          </a:bodyPr>
          <a:lstStyle/>
          <a:p>
            <a:pPr algn="ctr"/>
            <a:r>
              <a:rPr lang="en-US" sz="1600">
                <a:ea typeface="+mn-lt"/>
                <a:cs typeface="+mn-lt"/>
              </a:rPr>
              <a:t>Hình 6.1: </a:t>
            </a:r>
            <a:r>
              <a:rPr lang="en-US" sz="1600" err="1">
                <a:ea typeface="+mn-lt"/>
                <a:cs typeface="+mn-lt"/>
              </a:rPr>
              <a:t>Màn</a:t>
            </a:r>
            <a:r>
              <a:rPr lang="en-US" sz="1600">
                <a:ea typeface="+mn-lt"/>
                <a:cs typeface="+mn-lt"/>
              </a:rPr>
              <a:t> </a:t>
            </a:r>
            <a:r>
              <a:rPr lang="en-US" sz="1600" err="1">
                <a:ea typeface="+mn-lt"/>
                <a:cs typeface="+mn-lt"/>
                <a:sym typeface="Wingdings" panose="05000000000000000000" pitchFamily="2" charset="2"/>
              </a:rPr>
              <a:t>hình</a:t>
            </a:r>
            <a:r>
              <a:rPr lang="en-US" sz="1600">
                <a:ea typeface="+mn-lt"/>
                <a:cs typeface="+mn-lt"/>
                <a:sym typeface="Wingdings" panose="05000000000000000000" pitchFamily="2" charset="2"/>
              </a:rPr>
              <a:t> </a:t>
            </a:r>
            <a:r>
              <a:rPr lang="en-US" sz="1600" err="1">
                <a:ea typeface="+mn-lt"/>
                <a:cs typeface="+mn-lt"/>
                <a:sym typeface="Wingdings" panose="05000000000000000000" pitchFamily="2" charset="2"/>
              </a:rPr>
              <a:t>chính</a:t>
            </a:r>
            <a:r>
              <a:rPr lang="en-US" sz="1600">
                <a:ea typeface="+mn-lt"/>
                <a:cs typeface="+mn-lt"/>
                <a:sym typeface="Wingdings" panose="05000000000000000000" pitchFamily="2" charset="2"/>
              </a:rPr>
              <a:t> </a:t>
            </a:r>
            <a:r>
              <a:rPr lang="en-US" sz="1600" err="1">
                <a:ea typeface="+mn-lt"/>
                <a:cs typeface="+mn-lt"/>
                <a:sym typeface="Wingdings" panose="05000000000000000000" pitchFamily="2" charset="2"/>
              </a:rPr>
              <a:t>của</a:t>
            </a:r>
            <a:r>
              <a:rPr lang="en-US" sz="1600">
                <a:ea typeface="+mn-lt"/>
                <a:cs typeface="+mn-lt"/>
                <a:sym typeface="Wingdings" panose="05000000000000000000" pitchFamily="2" charset="2"/>
              </a:rPr>
              <a:t> </a:t>
            </a:r>
            <a:r>
              <a:rPr lang="en-US" sz="1600" err="1">
                <a:ea typeface="+mn-lt"/>
                <a:cs typeface="+mn-lt"/>
                <a:sym typeface="Wingdings" panose="05000000000000000000" pitchFamily="2" charset="2"/>
              </a:rPr>
              <a:t>phần</a:t>
            </a:r>
            <a:r>
              <a:rPr lang="en-US" sz="1600">
                <a:ea typeface="+mn-lt"/>
                <a:cs typeface="+mn-lt"/>
                <a:sym typeface="Wingdings" panose="05000000000000000000" pitchFamily="2" charset="2"/>
              </a:rPr>
              <a:t> </a:t>
            </a:r>
            <a:r>
              <a:rPr lang="en-US" sz="1600" err="1">
                <a:ea typeface="+mn-lt"/>
                <a:cs typeface="+mn-lt"/>
                <a:sym typeface="Wingdings" panose="05000000000000000000" pitchFamily="2" charset="2"/>
              </a:rPr>
              <a:t>mềm</a:t>
            </a:r>
            <a:r>
              <a:rPr lang="en-US" sz="1600">
                <a:ea typeface="+mn-lt"/>
                <a:cs typeface="+mn-lt"/>
                <a:sym typeface="Wingdings" panose="05000000000000000000" pitchFamily="2" charset="2"/>
              </a:rPr>
              <a:t>.</a:t>
            </a:r>
            <a:endParaRPr lang="en-US"/>
          </a:p>
          <a:p>
            <a:pPr algn="ctr"/>
            <a:r>
              <a:rPr lang="en-US" sz="1600" err="1">
                <a:ea typeface="+mn-lt"/>
                <a:cs typeface="+mn-lt"/>
                <a:sym typeface="Wingdings" panose="05000000000000000000" pitchFamily="2" charset="2"/>
              </a:rPr>
              <a:t>Chọn</a:t>
            </a:r>
            <a:r>
              <a:rPr lang="en-US" sz="1600">
                <a:ea typeface="+mn-lt"/>
                <a:cs typeface="+mn-lt"/>
                <a:sym typeface="Wingdings" panose="05000000000000000000" pitchFamily="2" charset="2"/>
              </a:rPr>
              <a:t> </a:t>
            </a:r>
            <a:r>
              <a:rPr lang="en-US" sz="1600" err="1">
                <a:ea typeface="+mn-lt"/>
                <a:cs typeface="+mn-lt"/>
                <a:sym typeface="Wingdings" panose="05000000000000000000" pitchFamily="2" charset="2"/>
              </a:rPr>
              <a:t>biểu</a:t>
            </a:r>
            <a:r>
              <a:rPr lang="en-US" sz="1600">
                <a:ea typeface="+mn-lt"/>
                <a:cs typeface="+mn-lt"/>
                <a:sym typeface="Wingdings" panose="05000000000000000000" pitchFamily="2" charset="2"/>
              </a:rPr>
              <a:t> </a:t>
            </a:r>
            <a:r>
              <a:rPr lang="en-US" sz="1600" err="1">
                <a:ea typeface="+mn-lt"/>
                <a:cs typeface="+mn-lt"/>
                <a:sym typeface="Wingdings" panose="05000000000000000000" pitchFamily="2" charset="2"/>
              </a:rPr>
              <a:t>tượng</a:t>
            </a:r>
            <a:r>
              <a:rPr lang="en-US" sz="1600">
                <a:ea typeface="+mn-lt"/>
                <a:cs typeface="+mn-lt"/>
                <a:sym typeface="Wingdings" panose="05000000000000000000" pitchFamily="2" charset="2"/>
              </a:rPr>
              <a:t> “</a:t>
            </a:r>
            <a:r>
              <a:rPr lang="en-US" sz="1600" err="1">
                <a:ea typeface="+mn-lt"/>
                <a:cs typeface="+mn-lt"/>
                <a:sym typeface="Wingdings" panose="05000000000000000000" pitchFamily="2" charset="2"/>
              </a:rPr>
              <a:t>Kính</a:t>
            </a:r>
            <a:r>
              <a:rPr lang="en-US" sz="1600">
                <a:ea typeface="+mn-lt"/>
                <a:cs typeface="+mn-lt"/>
                <a:sym typeface="Wingdings" panose="05000000000000000000" pitchFamily="2" charset="2"/>
              </a:rPr>
              <a:t> </a:t>
            </a:r>
            <a:r>
              <a:rPr lang="en-US" sz="1600" err="1">
                <a:ea typeface="+mn-lt"/>
                <a:cs typeface="+mn-lt"/>
                <a:sym typeface="Wingdings" panose="05000000000000000000" pitchFamily="2" charset="2"/>
              </a:rPr>
              <a:t>lúp</a:t>
            </a:r>
            <a:r>
              <a:rPr lang="en-US" sz="1600">
                <a:ea typeface="+mn-lt"/>
                <a:cs typeface="+mn-lt"/>
                <a:sym typeface="Wingdings" panose="05000000000000000000" pitchFamily="2" charset="2"/>
              </a:rPr>
              <a:t>” </a:t>
            </a:r>
            <a:r>
              <a:rPr lang="en-US" sz="1600" err="1">
                <a:ea typeface="+mn-lt"/>
                <a:cs typeface="+mn-lt"/>
                <a:sym typeface="Wingdings" panose="05000000000000000000" pitchFamily="2" charset="2"/>
              </a:rPr>
              <a:t>bên</a:t>
            </a:r>
            <a:r>
              <a:rPr lang="en-US" sz="1600">
                <a:ea typeface="+mn-lt"/>
                <a:cs typeface="+mn-lt"/>
                <a:sym typeface="Wingdings" panose="05000000000000000000" pitchFamily="2" charset="2"/>
              </a:rPr>
              <a:t> </a:t>
            </a:r>
            <a:r>
              <a:rPr lang="en-US" sz="1600" err="1">
                <a:ea typeface="+mn-lt"/>
                <a:cs typeface="+mn-lt"/>
                <a:sym typeface="Wingdings" panose="05000000000000000000" pitchFamily="2" charset="2"/>
              </a:rPr>
              <a:t>góc</a:t>
            </a:r>
            <a:r>
              <a:rPr lang="en-US" sz="1600">
                <a:ea typeface="+mn-lt"/>
                <a:cs typeface="+mn-lt"/>
                <a:sym typeface="Wingdings" panose="05000000000000000000" pitchFamily="2" charset="2"/>
              </a:rPr>
              <a:t> </a:t>
            </a:r>
            <a:r>
              <a:rPr lang="en-US" sz="1600" err="1">
                <a:ea typeface="+mn-lt"/>
                <a:cs typeface="+mn-lt"/>
                <a:sym typeface="Wingdings" panose="05000000000000000000" pitchFamily="2" charset="2"/>
              </a:rPr>
              <a:t>phải</a:t>
            </a:r>
            <a:r>
              <a:rPr lang="en-US" sz="1600">
                <a:ea typeface="+mn-lt"/>
                <a:cs typeface="+mn-lt"/>
                <a:sym typeface="Wingdings" panose="05000000000000000000" pitchFamily="2" charset="2"/>
              </a:rPr>
              <a:t> </a:t>
            </a:r>
            <a:r>
              <a:rPr lang="en-US" sz="1600" err="1">
                <a:ea typeface="+mn-lt"/>
                <a:cs typeface="+mn-lt"/>
                <a:sym typeface="Wingdings" panose="05000000000000000000" pitchFamily="2" charset="2"/>
              </a:rPr>
              <a:t>màn</a:t>
            </a:r>
            <a:r>
              <a:rPr lang="en-US" sz="1600">
                <a:ea typeface="+mn-lt"/>
                <a:cs typeface="+mn-lt"/>
                <a:sym typeface="Wingdings" panose="05000000000000000000" pitchFamily="2" charset="2"/>
              </a:rPr>
              <a:t> </a:t>
            </a:r>
            <a:r>
              <a:rPr lang="en-US" sz="1600" err="1">
                <a:ea typeface="+mn-lt"/>
                <a:cs typeface="+mn-lt"/>
                <a:sym typeface="Wingdings" panose="05000000000000000000" pitchFamily="2" charset="2"/>
              </a:rPr>
              <a:t>hình</a:t>
            </a:r>
            <a:endParaRPr lang="en-US" sz="1600">
              <a:ea typeface="+mn-lt"/>
              <a:cs typeface="+mn-lt"/>
            </a:endParaRPr>
          </a:p>
        </p:txBody>
      </p:sp>
      <p:sp>
        <p:nvSpPr>
          <p:cNvPr id="11" name="TextBox 10">
            <a:extLst>
              <a:ext uri="{FF2B5EF4-FFF2-40B4-BE49-F238E27FC236}">
                <a16:creationId xmlns:a16="http://schemas.microsoft.com/office/drawing/2014/main" id="{7E3B2AAB-74A4-4D11-BBAE-D826678586DE}"/>
              </a:ext>
            </a:extLst>
          </p:cNvPr>
          <p:cNvSpPr txBox="1"/>
          <p:nvPr/>
        </p:nvSpPr>
        <p:spPr>
          <a:xfrm>
            <a:off x="4423708" y="6196708"/>
            <a:ext cx="3585530" cy="338554"/>
          </a:xfrm>
          <a:prstGeom prst="rect">
            <a:avLst/>
          </a:prstGeom>
          <a:noFill/>
        </p:spPr>
        <p:txBody>
          <a:bodyPr wrap="square" lIns="91440" tIns="45720" rIns="91440" bIns="45720" rtlCol="0" anchor="t">
            <a:spAutoFit/>
          </a:bodyPr>
          <a:lstStyle/>
          <a:p>
            <a:r>
              <a:rPr lang="en-US" sz="1600">
                <a:ea typeface="+mn-lt"/>
                <a:cs typeface="+mn-lt"/>
              </a:rPr>
              <a:t>Hình 6.2: Nhập tên file cần </a:t>
            </a:r>
            <a:r>
              <a:rPr lang="en-US" sz="1600">
                <a:ea typeface="+mn-lt"/>
                <a:cs typeface="+mn-lt"/>
                <a:sym typeface="Wingdings" panose="05000000000000000000" pitchFamily="2" charset="2"/>
              </a:rPr>
              <a:t>tìm kiếm.</a:t>
            </a:r>
            <a:endParaRPr lang="en-US" sz="1600">
              <a:ea typeface="+mn-lt"/>
              <a:cs typeface="+mn-lt"/>
            </a:endParaRPr>
          </a:p>
        </p:txBody>
      </p:sp>
      <p:sp>
        <p:nvSpPr>
          <p:cNvPr id="13" name="TextBox 12">
            <a:extLst>
              <a:ext uri="{FF2B5EF4-FFF2-40B4-BE49-F238E27FC236}">
                <a16:creationId xmlns:a16="http://schemas.microsoft.com/office/drawing/2014/main" id="{BA449CAD-4FFF-4D83-8EF8-DD23DD758545}"/>
              </a:ext>
            </a:extLst>
          </p:cNvPr>
          <p:cNvSpPr txBox="1"/>
          <p:nvPr/>
        </p:nvSpPr>
        <p:spPr>
          <a:xfrm>
            <a:off x="7873302" y="6196709"/>
            <a:ext cx="4131285" cy="338554"/>
          </a:xfrm>
          <a:prstGeom prst="rect">
            <a:avLst/>
          </a:prstGeom>
          <a:noFill/>
        </p:spPr>
        <p:txBody>
          <a:bodyPr wrap="square" lIns="91440" tIns="45720" rIns="91440" bIns="45720" rtlCol="0" anchor="t">
            <a:spAutoFit/>
          </a:bodyPr>
          <a:lstStyle/>
          <a:p>
            <a:r>
              <a:rPr lang="en-US" sz="1600">
                <a:ea typeface="+mn-lt"/>
                <a:cs typeface="+mn-lt"/>
              </a:rPr>
              <a:t>Hình 6.3: Chi tiết của tài liệu sau </a:t>
            </a:r>
            <a:r>
              <a:rPr lang="en-US" sz="1600">
                <a:ea typeface="+mn-lt"/>
                <a:cs typeface="+mn-lt"/>
                <a:sym typeface="Wingdings" panose="05000000000000000000" pitchFamily="2" charset="2"/>
              </a:rPr>
              <a:t>khi được chọn.</a:t>
            </a:r>
            <a:endParaRPr lang="vi-VN" sz="1600">
              <a:ea typeface="+mn-lt"/>
              <a:cs typeface="+mn-lt"/>
            </a:endParaRPr>
          </a:p>
        </p:txBody>
      </p:sp>
    </p:spTree>
    <p:extLst>
      <p:ext uri="{BB962C8B-B14F-4D97-AF65-F5344CB8AC3E}">
        <p14:creationId xmlns:p14="http://schemas.microsoft.com/office/powerpoint/2010/main" val="1702330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28DE5D-22CF-4DE1-9E90-6F2FAF41D4F3}"/>
              </a:ext>
            </a:extLst>
          </p:cNvPr>
          <p:cNvSpPr>
            <a:spLocks noGrp="1"/>
          </p:cNvSpPr>
          <p:nvPr>
            <p:ph type="body" sz="quarter" idx="10"/>
          </p:nvPr>
        </p:nvSpPr>
        <p:spPr/>
        <p:txBody>
          <a:bodyPr>
            <a:normAutofit fontScale="62500" lnSpcReduction="20000"/>
          </a:bodyPr>
          <a:lstStyle/>
          <a:p>
            <a:r>
              <a:rPr lang="en-US">
                <a:solidFill>
                  <a:schemeClr val="tx1"/>
                </a:solidFill>
                <a:latin typeface="Arial"/>
              </a:rPr>
              <a:t>GIỚI THIỆU CÁC CHỨC NĂNG CỦA SCANNERAPP</a:t>
            </a:r>
            <a:endParaRPr lang="en-US"/>
          </a:p>
        </p:txBody>
      </p:sp>
      <p:sp>
        <p:nvSpPr>
          <p:cNvPr id="4" name="TextBox 3">
            <a:extLst>
              <a:ext uri="{FF2B5EF4-FFF2-40B4-BE49-F238E27FC236}">
                <a16:creationId xmlns:a16="http://schemas.microsoft.com/office/drawing/2014/main" id="{7FF10371-01D0-491D-B699-616F0FFFF1C7}"/>
              </a:ext>
            </a:extLst>
          </p:cNvPr>
          <p:cNvSpPr txBox="1"/>
          <p:nvPr/>
        </p:nvSpPr>
        <p:spPr>
          <a:xfrm>
            <a:off x="201817" y="1414985"/>
            <a:ext cx="4248885" cy="3785652"/>
          </a:xfrm>
          <a:prstGeom prst="rect">
            <a:avLst/>
          </a:prstGeom>
          <a:solidFill>
            <a:schemeClr val="bg1">
              <a:lumMod val="95000"/>
            </a:schemeClr>
          </a:solidFill>
        </p:spPr>
        <p:txBody>
          <a:bodyPr wrap="square" lIns="91440" tIns="45720" rIns="91440" bIns="45720" anchor="t">
            <a:spAutoFit/>
          </a:bodyPr>
          <a:lstStyle/>
          <a:p>
            <a:pPr marL="285750" indent="-285750" algn="just">
              <a:buFont typeface="Wingdings" panose="05000000000000000000" pitchFamily="2" charset="2"/>
              <a:buChar char="v"/>
            </a:pPr>
            <a:r>
              <a:rPr lang="en-US" sz="2400" b="1" u="sng" err="1">
                <a:ea typeface="Calibri" panose="020F0502020204030204" pitchFamily="34" charset="0"/>
                <a:cs typeface="Arial"/>
              </a:rPr>
              <a:t>Chức</a:t>
            </a:r>
            <a:r>
              <a:rPr lang="en-US" sz="2400" b="1" u="sng">
                <a:ea typeface="Calibri" panose="020F0502020204030204" pitchFamily="34" charset="0"/>
                <a:cs typeface="Arial"/>
              </a:rPr>
              <a:t> </a:t>
            </a:r>
            <a:r>
              <a:rPr lang="en-US" sz="2400" b="1" u="sng" err="1">
                <a:ea typeface="Calibri" panose="020F0502020204030204" pitchFamily="34" charset="0"/>
                <a:cs typeface="Arial"/>
              </a:rPr>
              <a:t>năng</a:t>
            </a:r>
            <a:r>
              <a:rPr lang="en-US" sz="2400" b="1" u="sng">
                <a:ea typeface="Calibri" panose="020F0502020204030204" pitchFamily="34" charset="0"/>
                <a:cs typeface="Arial"/>
              </a:rPr>
              <a:t> 7:</a:t>
            </a:r>
            <a:r>
              <a:rPr lang="en-US" sz="2400" b="1">
                <a:ea typeface="Calibri" panose="020F0502020204030204" pitchFamily="34" charset="0"/>
                <a:cs typeface="Arial"/>
              </a:rPr>
              <a:t> </a:t>
            </a:r>
            <a:r>
              <a:rPr lang="en-US" sz="2400" b="1" err="1">
                <a:ea typeface="Calibri" panose="020F0502020204030204" pitchFamily="34" charset="0"/>
                <a:cs typeface="Arial"/>
              </a:rPr>
              <a:t>Đọc</a:t>
            </a:r>
            <a:r>
              <a:rPr lang="en-US" sz="2400" b="1">
                <a:ea typeface="Calibri" panose="020F0502020204030204" pitchFamily="34" charset="0"/>
                <a:cs typeface="Arial"/>
              </a:rPr>
              <a:t> file PDF ra </a:t>
            </a:r>
            <a:r>
              <a:rPr lang="en-US" sz="2400" b="1" err="1">
                <a:ea typeface="Calibri" panose="020F0502020204030204" pitchFamily="34" charset="0"/>
                <a:cs typeface="Arial"/>
              </a:rPr>
              <a:t>màn</a:t>
            </a:r>
            <a:r>
              <a:rPr lang="en-US" sz="2400" b="1">
                <a:ea typeface="Calibri" panose="020F0502020204030204" pitchFamily="34" charset="0"/>
                <a:cs typeface="Arial"/>
              </a:rPr>
              <a:t> </a:t>
            </a:r>
            <a:r>
              <a:rPr lang="en-US" sz="2400" b="1" err="1">
                <a:ea typeface="Calibri" panose="020F0502020204030204" pitchFamily="34" charset="0"/>
                <a:cs typeface="Arial"/>
              </a:rPr>
              <a:t>hình</a:t>
            </a:r>
            <a:endParaRPr lang="en-US" sz="2400" b="1">
              <a:ea typeface="Calibri" panose="020F0502020204030204" pitchFamily="34" charset="0"/>
              <a:cs typeface="Arial"/>
            </a:endParaRPr>
          </a:p>
          <a:p>
            <a:pPr algn="just"/>
            <a:r>
              <a:rPr lang="en-US" sz="2400" err="1">
                <a:latin typeface="Calibri"/>
                <a:ea typeface="+mn-lt"/>
                <a:cs typeface="Arial"/>
              </a:rPr>
              <a:t>Đọc</a:t>
            </a:r>
            <a:r>
              <a:rPr lang="en-US" sz="2400">
                <a:latin typeface="Calibri"/>
                <a:ea typeface="+mn-lt"/>
                <a:cs typeface="Arial"/>
              </a:rPr>
              <a:t> file PDF </a:t>
            </a:r>
            <a:r>
              <a:rPr lang="en-US" sz="2400" err="1">
                <a:latin typeface="Calibri"/>
                <a:ea typeface="+mn-lt"/>
                <a:cs typeface="Arial"/>
              </a:rPr>
              <a:t>từ</a:t>
            </a:r>
            <a:r>
              <a:rPr lang="en-US" sz="2400">
                <a:latin typeface="Calibri"/>
                <a:ea typeface="+mn-lt"/>
                <a:cs typeface="Arial"/>
              </a:rPr>
              <a:t> Assets </a:t>
            </a:r>
            <a:r>
              <a:rPr lang="en-US" sz="2400" err="1">
                <a:latin typeface="Calibri"/>
                <a:ea typeface="+mn-lt"/>
                <a:cs typeface="Arial"/>
              </a:rPr>
              <a:t>và</a:t>
            </a:r>
            <a:r>
              <a:rPr lang="en-US" sz="2400">
                <a:latin typeface="Calibri"/>
                <a:ea typeface="+mn-lt"/>
                <a:cs typeface="Arial"/>
              </a:rPr>
              <a:t> load </a:t>
            </a:r>
            <a:r>
              <a:rPr lang="en-US" sz="2400" err="1">
                <a:latin typeface="Calibri"/>
                <a:ea typeface="+mn-lt"/>
                <a:cs typeface="Arial"/>
              </a:rPr>
              <a:t>lên</a:t>
            </a:r>
            <a:r>
              <a:rPr lang="en-US" sz="2400">
                <a:latin typeface="Calibri"/>
                <a:ea typeface="+mn-lt"/>
                <a:cs typeface="Arial"/>
              </a:rPr>
              <a:t> </a:t>
            </a:r>
            <a:r>
              <a:rPr lang="en-US" sz="2400" err="1">
                <a:latin typeface="Calibri"/>
                <a:ea typeface="+mn-lt"/>
                <a:cs typeface="Arial"/>
              </a:rPr>
              <a:t>màn</a:t>
            </a:r>
            <a:r>
              <a:rPr lang="en-US" sz="2400">
                <a:latin typeface="Calibri"/>
                <a:ea typeface="+mn-lt"/>
                <a:cs typeface="Arial"/>
              </a:rPr>
              <a:t> </a:t>
            </a:r>
            <a:r>
              <a:rPr lang="en-US" sz="2400" err="1">
                <a:latin typeface="Calibri"/>
                <a:ea typeface="+mn-lt"/>
                <a:cs typeface="Arial"/>
              </a:rPr>
              <a:t>hình</a:t>
            </a:r>
            <a:endParaRPr lang="en-US" sz="2400">
              <a:latin typeface="Calibri"/>
              <a:ea typeface="+mn-lt"/>
              <a:cs typeface="Arial"/>
            </a:endParaRPr>
          </a:p>
          <a:p>
            <a:pPr marL="457200" indent="-457200" algn="just">
              <a:buFont typeface="+mj-lt"/>
              <a:buAutoNum type="arabicPeriod"/>
            </a:pPr>
            <a:r>
              <a:rPr lang="en-US" sz="2400" err="1">
                <a:latin typeface="Calibri"/>
                <a:ea typeface="+mn-lt"/>
                <a:cs typeface="Arial"/>
              </a:rPr>
              <a:t>Chọn</a:t>
            </a:r>
            <a:r>
              <a:rPr lang="en-US" sz="2400">
                <a:latin typeface="Calibri"/>
                <a:ea typeface="+mn-lt"/>
                <a:cs typeface="Arial"/>
              </a:rPr>
              <a:t> </a:t>
            </a:r>
            <a:r>
              <a:rPr lang="en-US" sz="2400" err="1">
                <a:latin typeface="Calibri"/>
                <a:ea typeface="+mn-lt"/>
                <a:cs typeface="Arial"/>
              </a:rPr>
              <a:t>biểu</a:t>
            </a:r>
            <a:r>
              <a:rPr lang="en-US" sz="2400">
                <a:latin typeface="Calibri"/>
                <a:ea typeface="+mn-lt"/>
                <a:cs typeface="Arial"/>
              </a:rPr>
              <a:t> </a:t>
            </a:r>
            <a:r>
              <a:rPr lang="en-US" sz="2400" err="1">
                <a:latin typeface="Calibri"/>
                <a:ea typeface="+mn-lt"/>
                <a:cs typeface="Arial"/>
              </a:rPr>
              <a:t>tượng</a:t>
            </a:r>
            <a:r>
              <a:rPr lang="en-US" sz="2400">
                <a:latin typeface="Calibri"/>
                <a:ea typeface="+mn-lt"/>
                <a:cs typeface="Arial"/>
              </a:rPr>
              <a:t> </a:t>
            </a:r>
            <a:r>
              <a:rPr lang="en-US" sz="2400" err="1">
                <a:latin typeface="Calibri"/>
                <a:ea typeface="+mn-lt"/>
                <a:cs typeface="Arial"/>
              </a:rPr>
              <a:t>Đọc</a:t>
            </a:r>
            <a:r>
              <a:rPr lang="en-US" sz="2400">
                <a:latin typeface="Calibri"/>
                <a:ea typeface="+mn-lt"/>
                <a:cs typeface="Arial"/>
              </a:rPr>
              <a:t> file PDF (</a:t>
            </a:r>
            <a:r>
              <a:rPr lang="en-US" sz="2400" err="1">
                <a:latin typeface="Calibri"/>
                <a:ea typeface="+mn-lt"/>
                <a:cs typeface="Arial"/>
              </a:rPr>
              <a:t>phía</a:t>
            </a:r>
            <a:r>
              <a:rPr lang="en-US" sz="2400">
                <a:latin typeface="Calibri"/>
                <a:ea typeface="+mn-lt"/>
                <a:cs typeface="Arial"/>
              </a:rPr>
              <a:t> </a:t>
            </a:r>
            <a:r>
              <a:rPr lang="en-US" sz="2400" err="1">
                <a:latin typeface="Calibri"/>
                <a:ea typeface="+mn-lt"/>
                <a:cs typeface="Arial"/>
              </a:rPr>
              <a:t>dưới</a:t>
            </a:r>
            <a:r>
              <a:rPr lang="en-US" sz="2400">
                <a:latin typeface="Calibri"/>
                <a:ea typeface="+mn-lt"/>
                <a:cs typeface="Arial"/>
              </a:rPr>
              <a:t> </a:t>
            </a:r>
            <a:r>
              <a:rPr lang="en-US" sz="2400" err="1">
                <a:latin typeface="Calibri"/>
                <a:ea typeface="+mn-lt"/>
                <a:cs typeface="Arial"/>
              </a:rPr>
              <a:t>bên</a:t>
            </a:r>
            <a:r>
              <a:rPr lang="en-US" sz="2400">
                <a:latin typeface="Calibri"/>
                <a:ea typeface="+mn-lt"/>
                <a:cs typeface="Arial"/>
              </a:rPr>
              <a:t> </a:t>
            </a:r>
            <a:r>
              <a:rPr lang="en-US" sz="2400" err="1">
                <a:latin typeface="Calibri"/>
                <a:ea typeface="+mn-lt"/>
                <a:cs typeface="Arial"/>
              </a:rPr>
              <a:t>trái</a:t>
            </a:r>
            <a:r>
              <a:rPr lang="en-US" sz="2400">
                <a:latin typeface="Calibri"/>
                <a:ea typeface="+mn-lt"/>
                <a:cs typeface="Arial"/>
              </a:rPr>
              <a:t> </a:t>
            </a:r>
            <a:r>
              <a:rPr lang="en-US" sz="2400" err="1">
                <a:latin typeface="Calibri"/>
                <a:ea typeface="+mn-lt"/>
                <a:cs typeface="Arial"/>
              </a:rPr>
              <a:t>màn</a:t>
            </a:r>
            <a:r>
              <a:rPr lang="en-US" sz="2400">
                <a:latin typeface="Calibri"/>
                <a:ea typeface="+mn-lt"/>
                <a:cs typeface="Arial"/>
              </a:rPr>
              <a:t> </a:t>
            </a:r>
            <a:r>
              <a:rPr lang="en-US" sz="2400" err="1">
                <a:latin typeface="Calibri"/>
                <a:ea typeface="+mn-lt"/>
                <a:cs typeface="Arial"/>
              </a:rPr>
              <a:t>hình</a:t>
            </a:r>
            <a:r>
              <a:rPr lang="en-US" sz="2400">
                <a:latin typeface="Calibri"/>
                <a:ea typeface="+mn-lt"/>
                <a:cs typeface="Arial"/>
              </a:rPr>
              <a:t> </a:t>
            </a:r>
            <a:r>
              <a:rPr lang="en-US" sz="2400" err="1">
                <a:latin typeface="Calibri"/>
                <a:ea typeface="+mn-lt"/>
                <a:cs typeface="Arial"/>
              </a:rPr>
              <a:t>chính</a:t>
            </a:r>
            <a:r>
              <a:rPr lang="en-US" sz="2400">
                <a:latin typeface="Calibri"/>
                <a:ea typeface="+mn-lt"/>
                <a:cs typeface="Arial"/>
              </a:rPr>
              <a:t>)</a:t>
            </a:r>
          </a:p>
          <a:p>
            <a:pPr marL="457200" indent="-457200" algn="just">
              <a:buFont typeface="+mj-lt"/>
              <a:buAutoNum type="arabicPeriod"/>
            </a:pPr>
            <a:r>
              <a:rPr lang="en-US" sz="2400" err="1">
                <a:latin typeface="Calibri"/>
                <a:ea typeface="+mn-lt"/>
                <a:cs typeface="Arial"/>
              </a:rPr>
              <a:t>Chọn</a:t>
            </a:r>
            <a:r>
              <a:rPr lang="en-US" sz="2400">
                <a:latin typeface="Calibri"/>
                <a:ea typeface="+mn-lt"/>
                <a:cs typeface="Arial"/>
              </a:rPr>
              <a:t> file PDF </a:t>
            </a:r>
            <a:r>
              <a:rPr lang="en-US" sz="2400" err="1">
                <a:latin typeface="Calibri"/>
                <a:ea typeface="+mn-lt"/>
                <a:cs typeface="Arial"/>
              </a:rPr>
              <a:t>từ</a:t>
            </a:r>
            <a:r>
              <a:rPr lang="en-US" sz="2400">
                <a:latin typeface="Calibri"/>
                <a:ea typeface="+mn-lt"/>
                <a:cs typeface="Arial"/>
              </a:rPr>
              <a:t> Assets </a:t>
            </a:r>
            <a:r>
              <a:rPr lang="en-US" sz="2400" err="1">
                <a:latin typeface="Calibri"/>
                <a:ea typeface="+mn-lt"/>
                <a:cs typeface="Arial"/>
              </a:rPr>
              <a:t>để</a:t>
            </a:r>
            <a:r>
              <a:rPr lang="en-US" sz="2400">
                <a:latin typeface="Calibri"/>
                <a:ea typeface="+mn-lt"/>
                <a:cs typeface="Arial"/>
              </a:rPr>
              <a:t> </a:t>
            </a:r>
            <a:r>
              <a:rPr lang="en-US" sz="2400" err="1">
                <a:latin typeface="Calibri"/>
                <a:ea typeface="+mn-lt"/>
                <a:cs typeface="Arial"/>
              </a:rPr>
              <a:t>hiển</a:t>
            </a:r>
            <a:r>
              <a:rPr lang="en-US" sz="2400">
                <a:latin typeface="Calibri"/>
                <a:ea typeface="+mn-lt"/>
                <a:cs typeface="Arial"/>
              </a:rPr>
              <a:t> </a:t>
            </a:r>
            <a:r>
              <a:rPr lang="en-US" sz="2400" err="1">
                <a:latin typeface="Calibri"/>
                <a:ea typeface="+mn-lt"/>
                <a:cs typeface="Arial"/>
              </a:rPr>
              <a:t>thị</a:t>
            </a:r>
            <a:r>
              <a:rPr lang="en-US" sz="2400">
                <a:latin typeface="Calibri"/>
                <a:ea typeface="+mn-lt"/>
                <a:cs typeface="Arial"/>
              </a:rPr>
              <a:t> </a:t>
            </a:r>
            <a:r>
              <a:rPr lang="en-US" sz="2400" err="1">
                <a:latin typeface="Calibri"/>
                <a:ea typeface="+mn-lt"/>
                <a:cs typeface="Arial"/>
              </a:rPr>
              <a:t>và</a:t>
            </a:r>
            <a:r>
              <a:rPr lang="en-US" sz="2400">
                <a:latin typeface="Calibri"/>
                <a:ea typeface="+mn-lt"/>
                <a:cs typeface="Arial"/>
              </a:rPr>
              <a:t> </a:t>
            </a:r>
            <a:r>
              <a:rPr lang="en-US" sz="2400" err="1">
                <a:latin typeface="Calibri"/>
                <a:ea typeface="+mn-lt"/>
                <a:cs typeface="Arial"/>
              </a:rPr>
              <a:t>được</a:t>
            </a:r>
            <a:r>
              <a:rPr lang="en-US" sz="2400">
                <a:latin typeface="Calibri"/>
                <a:ea typeface="+mn-lt"/>
                <a:cs typeface="Arial"/>
              </a:rPr>
              <a:t> </a:t>
            </a:r>
            <a:r>
              <a:rPr lang="en-US" sz="2400" err="1">
                <a:latin typeface="Calibri"/>
                <a:ea typeface="+mn-lt"/>
                <a:cs typeface="Arial"/>
              </a:rPr>
              <a:t>hiển</a:t>
            </a:r>
            <a:r>
              <a:rPr lang="en-US" sz="2400">
                <a:latin typeface="Calibri"/>
                <a:ea typeface="+mn-lt"/>
                <a:cs typeface="Arial"/>
              </a:rPr>
              <a:t> </a:t>
            </a:r>
            <a:r>
              <a:rPr lang="en-US" sz="2400" err="1">
                <a:latin typeface="Calibri"/>
                <a:ea typeface="+mn-lt"/>
                <a:cs typeface="Arial"/>
              </a:rPr>
              <a:t>thị</a:t>
            </a:r>
            <a:r>
              <a:rPr lang="en-US" sz="2400">
                <a:latin typeface="Calibri"/>
                <a:ea typeface="+mn-lt"/>
                <a:cs typeface="Arial"/>
              </a:rPr>
              <a:t> ở Hình 7.2</a:t>
            </a:r>
          </a:p>
        </p:txBody>
      </p:sp>
      <p:pic>
        <p:nvPicPr>
          <p:cNvPr id="10" name="Picture 9">
            <a:extLst>
              <a:ext uri="{FF2B5EF4-FFF2-40B4-BE49-F238E27FC236}">
                <a16:creationId xmlns:a16="http://schemas.microsoft.com/office/drawing/2014/main" id="{44AF466C-ACFE-4844-970D-6C539A8D57A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470532" y="1414984"/>
            <a:ext cx="3320824" cy="4743219"/>
          </a:xfrm>
          <a:prstGeom prst="rect">
            <a:avLst/>
          </a:prstGeom>
        </p:spPr>
      </p:pic>
      <p:sp>
        <p:nvSpPr>
          <p:cNvPr id="11" name="TextBox 10">
            <a:extLst>
              <a:ext uri="{FF2B5EF4-FFF2-40B4-BE49-F238E27FC236}">
                <a16:creationId xmlns:a16="http://schemas.microsoft.com/office/drawing/2014/main" id="{3835BD5F-113C-4421-B56D-6739CF4518DC}"/>
              </a:ext>
            </a:extLst>
          </p:cNvPr>
          <p:cNvSpPr txBox="1"/>
          <p:nvPr/>
        </p:nvSpPr>
        <p:spPr>
          <a:xfrm>
            <a:off x="4789106" y="6309588"/>
            <a:ext cx="3454985" cy="276999"/>
          </a:xfrm>
          <a:prstGeom prst="rect">
            <a:avLst/>
          </a:prstGeom>
          <a:noFill/>
        </p:spPr>
        <p:txBody>
          <a:bodyPr wrap="none" rtlCol="0">
            <a:spAutoFit/>
          </a:bodyPr>
          <a:lstStyle/>
          <a:p>
            <a:r>
              <a:rPr lang="en-US" sz="1200"/>
              <a:t>Hình 7.1: </a:t>
            </a:r>
            <a:r>
              <a:rPr lang="en-US" sz="1200" err="1"/>
              <a:t>Màn</a:t>
            </a:r>
            <a:r>
              <a:rPr lang="en-US" sz="1200"/>
              <a:t> </a:t>
            </a:r>
            <a:r>
              <a:rPr lang="en-US" sz="1200" err="1"/>
              <a:t>hình</a:t>
            </a:r>
            <a:r>
              <a:rPr lang="en-US" sz="1200"/>
              <a:t> </a:t>
            </a:r>
            <a:r>
              <a:rPr lang="en-US" sz="1200" err="1"/>
              <a:t>chính</a:t>
            </a:r>
            <a:r>
              <a:rPr lang="en-US" sz="1200"/>
              <a:t> </a:t>
            </a:r>
            <a:r>
              <a:rPr lang="en-US" sz="1200" err="1"/>
              <a:t>với</a:t>
            </a:r>
            <a:r>
              <a:rPr lang="en-US" sz="1200"/>
              <a:t> </a:t>
            </a:r>
            <a:r>
              <a:rPr lang="en-US" sz="1200" err="1"/>
              <a:t>chức</a:t>
            </a:r>
            <a:r>
              <a:rPr lang="en-US" sz="1200"/>
              <a:t> </a:t>
            </a:r>
            <a:r>
              <a:rPr lang="en-US" sz="1200" err="1"/>
              <a:t>năng</a:t>
            </a:r>
            <a:r>
              <a:rPr lang="en-US" sz="1200"/>
              <a:t> </a:t>
            </a:r>
            <a:r>
              <a:rPr lang="en-US" sz="1200" err="1"/>
              <a:t>Đọc</a:t>
            </a:r>
            <a:r>
              <a:rPr lang="en-US" sz="1200"/>
              <a:t> file PDF</a:t>
            </a:r>
          </a:p>
        </p:txBody>
      </p:sp>
      <p:sp>
        <p:nvSpPr>
          <p:cNvPr id="12" name="TextBox 11">
            <a:extLst>
              <a:ext uri="{FF2B5EF4-FFF2-40B4-BE49-F238E27FC236}">
                <a16:creationId xmlns:a16="http://schemas.microsoft.com/office/drawing/2014/main" id="{D48F87A7-75CD-4025-BEDE-F9317C726550}"/>
              </a:ext>
            </a:extLst>
          </p:cNvPr>
          <p:cNvSpPr txBox="1"/>
          <p:nvPr/>
        </p:nvSpPr>
        <p:spPr>
          <a:xfrm>
            <a:off x="8670287" y="6309588"/>
            <a:ext cx="2921313" cy="276999"/>
          </a:xfrm>
          <a:prstGeom prst="rect">
            <a:avLst/>
          </a:prstGeom>
          <a:noFill/>
        </p:spPr>
        <p:txBody>
          <a:bodyPr wrap="none" rtlCol="0">
            <a:spAutoFit/>
          </a:bodyPr>
          <a:lstStyle/>
          <a:p>
            <a:r>
              <a:rPr lang="en-US" sz="1200"/>
              <a:t>Hình 7.2: </a:t>
            </a:r>
            <a:r>
              <a:rPr lang="en-US" sz="1200" err="1"/>
              <a:t>Màn</a:t>
            </a:r>
            <a:r>
              <a:rPr lang="en-US" sz="1200"/>
              <a:t> </a:t>
            </a:r>
            <a:r>
              <a:rPr lang="en-US" sz="1200" err="1"/>
              <a:t>hình</a:t>
            </a:r>
            <a:r>
              <a:rPr lang="en-US" sz="1200"/>
              <a:t> </a:t>
            </a:r>
            <a:r>
              <a:rPr lang="en-US" sz="1200" err="1"/>
              <a:t>hiển</a:t>
            </a:r>
            <a:r>
              <a:rPr lang="en-US" sz="1200"/>
              <a:t> </a:t>
            </a:r>
            <a:r>
              <a:rPr lang="en-US" sz="1200" err="1"/>
              <a:t>thị</a:t>
            </a:r>
            <a:r>
              <a:rPr lang="en-US" sz="1200"/>
              <a:t> file PDF </a:t>
            </a:r>
            <a:r>
              <a:rPr lang="en-US" sz="1200" err="1"/>
              <a:t>cần</a:t>
            </a:r>
            <a:r>
              <a:rPr lang="en-US" sz="1200"/>
              <a:t> </a:t>
            </a:r>
            <a:r>
              <a:rPr lang="en-US" sz="1200" err="1"/>
              <a:t>đọc</a:t>
            </a:r>
            <a:endParaRPr lang="en-US" sz="1200"/>
          </a:p>
        </p:txBody>
      </p:sp>
      <p:pic>
        <p:nvPicPr>
          <p:cNvPr id="8" name="Picture 7" descr="Graphical user interface, text, application&#10;&#10;Description automatically generated">
            <a:extLst>
              <a:ext uri="{FF2B5EF4-FFF2-40B4-BE49-F238E27FC236}">
                <a16:creationId xmlns:a16="http://schemas.microsoft.com/office/drawing/2014/main" id="{BA8D37BE-3B05-4088-BE7E-3F247901E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106" y="1414152"/>
            <a:ext cx="3329126" cy="4743219"/>
          </a:xfrm>
          <a:prstGeom prst="rect">
            <a:avLst/>
          </a:prstGeom>
        </p:spPr>
      </p:pic>
    </p:spTree>
    <p:extLst>
      <p:ext uri="{BB962C8B-B14F-4D97-AF65-F5344CB8AC3E}">
        <p14:creationId xmlns:p14="http://schemas.microsoft.com/office/powerpoint/2010/main" val="759238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28DE5D-22CF-4DE1-9E90-6F2FAF41D4F3}"/>
              </a:ext>
            </a:extLst>
          </p:cNvPr>
          <p:cNvSpPr>
            <a:spLocks noGrp="1"/>
          </p:cNvSpPr>
          <p:nvPr>
            <p:ph type="body" sz="quarter" idx="10"/>
          </p:nvPr>
        </p:nvSpPr>
        <p:spPr/>
        <p:txBody>
          <a:bodyPr>
            <a:normAutofit fontScale="62500" lnSpcReduction="20000"/>
          </a:bodyPr>
          <a:lstStyle/>
          <a:p>
            <a:r>
              <a:rPr lang="en-US">
                <a:solidFill>
                  <a:schemeClr val="tx1"/>
                </a:solidFill>
                <a:latin typeface="Arial"/>
              </a:rPr>
              <a:t>GIỚI THIỆU CÁC CHỨC NĂNG CỦA SCANNERAPP</a:t>
            </a:r>
            <a:endParaRPr lang="en-US"/>
          </a:p>
        </p:txBody>
      </p:sp>
      <p:sp>
        <p:nvSpPr>
          <p:cNvPr id="4" name="TextBox 3">
            <a:extLst>
              <a:ext uri="{FF2B5EF4-FFF2-40B4-BE49-F238E27FC236}">
                <a16:creationId xmlns:a16="http://schemas.microsoft.com/office/drawing/2014/main" id="{7FF10371-01D0-491D-B699-616F0FFFF1C7}"/>
              </a:ext>
            </a:extLst>
          </p:cNvPr>
          <p:cNvSpPr txBox="1"/>
          <p:nvPr/>
        </p:nvSpPr>
        <p:spPr>
          <a:xfrm>
            <a:off x="0" y="1414985"/>
            <a:ext cx="12191999" cy="769441"/>
          </a:xfrm>
          <a:prstGeom prst="rect">
            <a:avLst/>
          </a:prstGeom>
          <a:solidFill>
            <a:schemeClr val="bg1">
              <a:lumMod val="95000"/>
            </a:schemeClr>
          </a:solidFill>
        </p:spPr>
        <p:txBody>
          <a:bodyPr wrap="square" lIns="91440" tIns="45720" rIns="91440" bIns="45720" anchor="t">
            <a:spAutoFit/>
          </a:bodyPr>
          <a:lstStyle/>
          <a:p>
            <a:pPr marL="285750" indent="-285750" algn="just">
              <a:buFont typeface="Wingdings" panose="05000000000000000000" pitchFamily="2" charset="2"/>
              <a:buChar char="v"/>
            </a:pPr>
            <a:r>
              <a:rPr lang="en-US" sz="2400" b="1" u="sng" dirty="0" err="1">
                <a:ea typeface="Calibri" panose="020F0502020204030204" pitchFamily="34" charset="0"/>
                <a:cs typeface="Arial"/>
              </a:rPr>
              <a:t>Chức</a:t>
            </a:r>
            <a:r>
              <a:rPr lang="en-US" sz="2400" b="1" u="sng" dirty="0">
                <a:ea typeface="Calibri" panose="020F0502020204030204" pitchFamily="34" charset="0"/>
                <a:cs typeface="Arial"/>
              </a:rPr>
              <a:t> </a:t>
            </a:r>
            <a:r>
              <a:rPr lang="en-US" sz="2400" b="1" u="sng" dirty="0" err="1">
                <a:ea typeface="Calibri" panose="020F0502020204030204" pitchFamily="34" charset="0"/>
                <a:cs typeface="Arial"/>
              </a:rPr>
              <a:t>năng</a:t>
            </a:r>
            <a:r>
              <a:rPr lang="en-US" sz="2400" b="1" u="sng" dirty="0">
                <a:ea typeface="Calibri" panose="020F0502020204030204" pitchFamily="34" charset="0"/>
                <a:cs typeface="Arial"/>
              </a:rPr>
              <a:t> 7:</a:t>
            </a:r>
            <a:r>
              <a:rPr lang="en-US" sz="2400" b="1" dirty="0">
                <a:ea typeface="Calibri" panose="020F0502020204030204" pitchFamily="34" charset="0"/>
                <a:cs typeface="Arial"/>
              </a:rPr>
              <a:t> </a:t>
            </a:r>
            <a:r>
              <a:rPr lang="en-US" sz="2400" b="1" dirty="0" err="1">
                <a:ea typeface="Calibri" panose="020F0502020204030204" pitchFamily="34" charset="0"/>
                <a:cs typeface="Arial"/>
              </a:rPr>
              <a:t>Đọc</a:t>
            </a:r>
            <a:r>
              <a:rPr lang="en-US" sz="2400" b="1" dirty="0">
                <a:ea typeface="Calibri" panose="020F0502020204030204" pitchFamily="34" charset="0"/>
                <a:cs typeface="Arial"/>
              </a:rPr>
              <a:t> file PDF ra </a:t>
            </a:r>
            <a:r>
              <a:rPr lang="en-US" sz="2400" b="1" dirty="0" err="1">
                <a:ea typeface="Calibri" panose="020F0502020204030204" pitchFamily="34" charset="0"/>
                <a:cs typeface="Arial"/>
              </a:rPr>
              <a:t>màn</a:t>
            </a:r>
            <a:r>
              <a:rPr lang="en-US" sz="2400" b="1" dirty="0">
                <a:ea typeface="Calibri" panose="020F0502020204030204" pitchFamily="34" charset="0"/>
                <a:cs typeface="Arial"/>
              </a:rPr>
              <a:t> </a:t>
            </a:r>
            <a:r>
              <a:rPr lang="en-US" sz="2400" b="1" dirty="0" err="1">
                <a:ea typeface="Calibri" panose="020F0502020204030204" pitchFamily="34" charset="0"/>
                <a:cs typeface="Arial"/>
              </a:rPr>
              <a:t>hình</a:t>
            </a:r>
            <a:endParaRPr lang="en-US" sz="2400" b="1" dirty="0">
              <a:ea typeface="Calibri" panose="020F0502020204030204" pitchFamily="34" charset="0"/>
              <a:cs typeface="Arial"/>
            </a:endParaRPr>
          </a:p>
          <a:p>
            <a:pPr marL="800100" lvl="1" indent="-342900" algn="just">
              <a:buFont typeface="Wingdings" panose="05000000000000000000" pitchFamily="2" charset="2"/>
              <a:buChar char="q"/>
            </a:pPr>
            <a:r>
              <a:rPr lang="en-US" sz="2000" b="1" dirty="0" err="1">
                <a:ea typeface="Calibri" panose="020F0502020204030204" pitchFamily="34" charset="0"/>
                <a:cs typeface="Arial" panose="020B0604020202020204" pitchFamily="34" charset="0"/>
              </a:rPr>
              <a:t>Đoạn</a:t>
            </a:r>
            <a:r>
              <a:rPr lang="en-US" sz="2000" b="1" dirty="0">
                <a:ea typeface="Calibri" panose="020F0502020204030204" pitchFamily="34" charset="0"/>
                <a:cs typeface="Arial" panose="020B0604020202020204" pitchFamily="34" charset="0"/>
              </a:rPr>
              <a:t> code </a:t>
            </a:r>
            <a:r>
              <a:rPr lang="en-US" sz="2000" b="1" dirty="0" err="1">
                <a:ea typeface="Calibri" panose="020F0502020204030204" pitchFamily="34" charset="0"/>
                <a:cs typeface="Arial" panose="020B0604020202020204" pitchFamily="34" charset="0"/>
              </a:rPr>
              <a:t>xử</a:t>
            </a:r>
            <a:r>
              <a:rPr lang="en-US" sz="2000" b="1" dirty="0">
                <a:ea typeface="Calibri" panose="020F0502020204030204" pitchFamily="34" charset="0"/>
                <a:cs typeface="Arial" panose="020B0604020202020204" pitchFamily="34" charset="0"/>
              </a:rPr>
              <a:t> </a:t>
            </a:r>
            <a:r>
              <a:rPr lang="en-US" sz="2000" b="1" dirty="0" err="1">
                <a:ea typeface="Calibri" panose="020F0502020204030204" pitchFamily="34" charset="0"/>
                <a:cs typeface="Arial" panose="020B0604020202020204" pitchFamily="34" charset="0"/>
              </a:rPr>
              <a:t>lý</a:t>
            </a:r>
            <a:endParaRPr lang="en-US" sz="2000" dirty="0">
              <a:latin typeface="Calibri"/>
              <a:ea typeface="+mn-lt"/>
              <a:cs typeface="Arial"/>
            </a:endParaRPr>
          </a:p>
        </p:txBody>
      </p:sp>
      <p:pic>
        <p:nvPicPr>
          <p:cNvPr id="5" name="Picture 4">
            <a:extLst>
              <a:ext uri="{FF2B5EF4-FFF2-40B4-BE49-F238E27FC236}">
                <a16:creationId xmlns:a16="http://schemas.microsoft.com/office/drawing/2014/main" id="{D0644F6A-AC39-41C3-8721-111B5803D922}"/>
              </a:ext>
            </a:extLst>
          </p:cNvPr>
          <p:cNvPicPr>
            <a:picLocks noChangeAspect="1"/>
          </p:cNvPicPr>
          <p:nvPr/>
        </p:nvPicPr>
        <p:blipFill>
          <a:blip r:embed="rId2"/>
          <a:stretch>
            <a:fillRect/>
          </a:stretch>
        </p:blipFill>
        <p:spPr>
          <a:xfrm>
            <a:off x="201817" y="2935750"/>
            <a:ext cx="5613329" cy="1524366"/>
          </a:xfrm>
          <a:prstGeom prst="rect">
            <a:avLst/>
          </a:prstGeom>
        </p:spPr>
      </p:pic>
      <p:pic>
        <p:nvPicPr>
          <p:cNvPr id="7" name="Picture 6">
            <a:extLst>
              <a:ext uri="{FF2B5EF4-FFF2-40B4-BE49-F238E27FC236}">
                <a16:creationId xmlns:a16="http://schemas.microsoft.com/office/drawing/2014/main" id="{445656F2-7360-454D-B50D-C9A3A25642DC}"/>
              </a:ext>
            </a:extLst>
          </p:cNvPr>
          <p:cNvPicPr>
            <a:picLocks noChangeAspect="1"/>
          </p:cNvPicPr>
          <p:nvPr/>
        </p:nvPicPr>
        <p:blipFill>
          <a:blip r:embed="rId3"/>
          <a:stretch>
            <a:fillRect/>
          </a:stretch>
        </p:blipFill>
        <p:spPr>
          <a:xfrm>
            <a:off x="6483981" y="2426079"/>
            <a:ext cx="5384490" cy="2543708"/>
          </a:xfrm>
          <a:prstGeom prst="rect">
            <a:avLst/>
          </a:prstGeom>
        </p:spPr>
      </p:pic>
    </p:spTree>
    <p:extLst>
      <p:ext uri="{BB962C8B-B14F-4D97-AF65-F5344CB8AC3E}">
        <p14:creationId xmlns:p14="http://schemas.microsoft.com/office/powerpoint/2010/main" val="1135425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567A6C-CC46-472B-AEF9-02A85992AEC3}"/>
              </a:ext>
            </a:extLst>
          </p:cNvPr>
          <p:cNvSpPr>
            <a:spLocks noGrp="1"/>
          </p:cNvSpPr>
          <p:nvPr>
            <p:ph type="body" sz="quarter" idx="10"/>
          </p:nvPr>
        </p:nvSpPr>
        <p:spPr>
          <a:xfrm>
            <a:off x="2334035" y="263894"/>
            <a:ext cx="7523930" cy="724247"/>
          </a:xfrm>
        </p:spPr>
        <p:txBody>
          <a:bodyPr>
            <a:normAutofit fontScale="85000" lnSpcReduction="10000"/>
          </a:bodyPr>
          <a:lstStyle/>
          <a:p>
            <a:r>
              <a:rPr lang="en-US" sz="3400" dirty="0">
                <a:solidFill>
                  <a:schemeClr val="tx1"/>
                </a:solidFill>
                <a:latin typeface="Arial" panose="020B0604020202020204" pitchFamily="34" charset="0"/>
              </a:rPr>
              <a:t>NHỮNG ĐIỂM ĐẶC BIỆT CỦA ỨNG DỤNG</a:t>
            </a:r>
          </a:p>
        </p:txBody>
      </p:sp>
      <p:sp>
        <p:nvSpPr>
          <p:cNvPr id="3" name="TextBox 2">
            <a:extLst>
              <a:ext uri="{FF2B5EF4-FFF2-40B4-BE49-F238E27FC236}">
                <a16:creationId xmlns:a16="http://schemas.microsoft.com/office/drawing/2014/main" id="{ABA8AEC6-1DDD-4AB9-90E7-829AFB3BA43D}"/>
              </a:ext>
            </a:extLst>
          </p:cNvPr>
          <p:cNvSpPr txBox="1"/>
          <p:nvPr/>
        </p:nvSpPr>
        <p:spPr>
          <a:xfrm>
            <a:off x="265749" y="1548228"/>
            <a:ext cx="11660502" cy="3574120"/>
          </a:xfrm>
          <a:prstGeom prst="rect">
            <a:avLst/>
          </a:prstGeom>
          <a:solidFill>
            <a:schemeClr val="bg1">
              <a:lumMod val="95000"/>
            </a:schemeClr>
          </a:solidFill>
        </p:spPr>
        <p:txBody>
          <a:bodyPr wrap="square" lIns="91440" tIns="45720" rIns="91440" bIns="45720" anchor="t">
            <a:spAutoFit/>
          </a:bodyPr>
          <a:lstStyle/>
          <a:p>
            <a:pPr marL="285750" indent="-285750" algn="just">
              <a:lnSpc>
                <a:spcPct val="150000"/>
              </a:lnSpc>
              <a:buFont typeface="Wingdings" panose="05000000000000000000" pitchFamily="2" charset="2"/>
              <a:buChar char="v"/>
            </a:pPr>
            <a:r>
              <a:rPr lang="en-US" sz="2400" b="1" dirty="0" err="1">
                <a:latin typeface="Calibri"/>
                <a:ea typeface="+mn-lt"/>
                <a:cs typeface="Arial"/>
              </a:rPr>
              <a:t>Những</a:t>
            </a:r>
            <a:r>
              <a:rPr lang="en-US" sz="2400" b="1" dirty="0">
                <a:latin typeface="Calibri"/>
                <a:ea typeface="+mn-lt"/>
                <a:cs typeface="Arial"/>
              </a:rPr>
              <a:t> </a:t>
            </a:r>
            <a:r>
              <a:rPr lang="en-US" sz="2400" b="1" dirty="0" err="1">
                <a:latin typeface="Calibri"/>
                <a:ea typeface="+mn-lt"/>
                <a:cs typeface="Arial"/>
              </a:rPr>
              <a:t>điểm</a:t>
            </a:r>
            <a:r>
              <a:rPr lang="en-US" sz="2400" b="1" dirty="0">
                <a:latin typeface="Calibri"/>
                <a:ea typeface="+mn-lt"/>
                <a:cs typeface="Arial"/>
              </a:rPr>
              <a:t> </a:t>
            </a:r>
            <a:r>
              <a:rPr lang="en-US" sz="2400" b="1" dirty="0" err="1">
                <a:latin typeface="Calibri"/>
                <a:ea typeface="+mn-lt"/>
                <a:cs typeface="Arial"/>
              </a:rPr>
              <a:t>đặc</a:t>
            </a:r>
            <a:r>
              <a:rPr lang="en-US" sz="2400" b="1" dirty="0">
                <a:latin typeface="Calibri"/>
                <a:ea typeface="+mn-lt"/>
                <a:cs typeface="Arial"/>
              </a:rPr>
              <a:t> </a:t>
            </a:r>
            <a:r>
              <a:rPr lang="en-US" sz="2400" b="1" dirty="0" err="1">
                <a:latin typeface="Calibri"/>
                <a:ea typeface="+mn-lt"/>
                <a:cs typeface="Arial"/>
              </a:rPr>
              <a:t>biệt</a:t>
            </a:r>
            <a:r>
              <a:rPr lang="en-US" sz="2400" b="1" dirty="0">
                <a:latin typeface="Calibri"/>
                <a:ea typeface="+mn-lt"/>
                <a:cs typeface="Arial"/>
              </a:rPr>
              <a:t> </a:t>
            </a:r>
            <a:r>
              <a:rPr lang="en-US" sz="2400" b="1" dirty="0" err="1">
                <a:latin typeface="Calibri"/>
                <a:ea typeface="+mn-lt"/>
                <a:cs typeface="Arial"/>
              </a:rPr>
              <a:t>trong</a:t>
            </a:r>
            <a:r>
              <a:rPr lang="en-US" sz="2400" b="1" dirty="0">
                <a:latin typeface="Calibri"/>
                <a:ea typeface="+mn-lt"/>
                <a:cs typeface="Arial"/>
              </a:rPr>
              <a:t> </a:t>
            </a:r>
            <a:r>
              <a:rPr lang="en-US" sz="2400" b="1" dirty="0" err="1">
                <a:latin typeface="Calibri"/>
                <a:ea typeface="+mn-lt"/>
                <a:cs typeface="Arial"/>
              </a:rPr>
              <a:t>đồ</a:t>
            </a:r>
            <a:r>
              <a:rPr lang="en-US" sz="2400" b="1" dirty="0">
                <a:latin typeface="Calibri"/>
                <a:ea typeface="+mn-lt"/>
                <a:cs typeface="Arial"/>
              </a:rPr>
              <a:t> </a:t>
            </a:r>
            <a:r>
              <a:rPr lang="en-US" sz="2400" b="1" dirty="0" err="1">
                <a:latin typeface="Calibri"/>
                <a:ea typeface="+mn-lt"/>
                <a:cs typeface="Arial"/>
              </a:rPr>
              <a:t>án</a:t>
            </a:r>
            <a:endParaRPr lang="en-US" sz="2400" b="1" dirty="0">
              <a:latin typeface="Calibri"/>
              <a:ea typeface="+mn-lt"/>
              <a:cs typeface="Arial"/>
            </a:endParaRPr>
          </a:p>
          <a:p>
            <a:pPr marL="800100" lvl="1" indent="-342900" algn="just">
              <a:lnSpc>
                <a:spcPct val="150000"/>
              </a:lnSpc>
              <a:buFont typeface="+mj-lt"/>
              <a:buAutoNum type="arabicPeriod"/>
            </a:pPr>
            <a:r>
              <a:rPr lang="vi-VN" sz="1800" dirty="0">
                <a:effectLst/>
                <a:latin typeface="Segoe UI" panose="020B0502040204020203" pitchFamily="34" charset="0"/>
                <a:ea typeface="Calibri" panose="020F0502020204030204" pitchFamily="34" charset="0"/>
                <a:cs typeface="Segoe UI" panose="020B0502040204020203" pitchFamily="34" charset="0"/>
              </a:rPr>
              <a:t>Giao diện đẹp, thân thiện, dễ sử dụng cho mọi đối tượng.</a:t>
            </a:r>
            <a:endParaRPr lang="en-US" sz="1800" dirty="0">
              <a:effectLst/>
              <a:latin typeface="Segoe UI" panose="020B0502040204020203" pitchFamily="34" charset="0"/>
              <a:ea typeface="Calibri" panose="020F0502020204030204" pitchFamily="34" charset="0"/>
              <a:cs typeface="Arial" panose="020B0604020202020204" pitchFamily="34" charset="0"/>
            </a:endParaRPr>
          </a:p>
          <a:p>
            <a:pPr marL="800100" lvl="1" indent="-342900" algn="just">
              <a:lnSpc>
                <a:spcPct val="150000"/>
              </a:lnSpc>
              <a:buFont typeface="+mj-lt"/>
              <a:buAutoNum type="arabicPeriod"/>
            </a:pPr>
            <a:r>
              <a:rPr lang="vi-VN" sz="1800" dirty="0">
                <a:effectLst/>
                <a:latin typeface="Segoe UI" panose="020B0502040204020203" pitchFamily="34" charset="0"/>
                <a:ea typeface="Calibri" panose="020F0502020204030204" pitchFamily="34" charset="0"/>
                <a:cs typeface="Arial" panose="020B0604020202020204" pitchFamily="34" charset="0"/>
              </a:rPr>
              <a:t>Sử dụng muiltithread để tăng tốc độ load ảnh ở giao diệ</a:t>
            </a:r>
            <a:r>
              <a:rPr lang="en-US" sz="1800" dirty="0">
                <a:effectLst/>
                <a:latin typeface="Segoe UI" panose="020B0502040204020203" pitchFamily="34" charset="0"/>
                <a:ea typeface="Calibri" panose="020F0502020204030204" pitchFamily="34" charset="0"/>
                <a:cs typeface="Arial" panose="020B0604020202020204" pitchFamily="34" charset="0"/>
              </a:rPr>
              <a:t>n</a:t>
            </a:r>
            <a:r>
              <a:rPr lang="vi-VN" sz="1800" dirty="0">
                <a:effectLst/>
                <a:latin typeface="Segoe UI" panose="020B0502040204020203" pitchFamily="34" charset="0"/>
                <a:ea typeface="Calibri" panose="020F0502020204030204" pitchFamily="34" charset="0"/>
                <a:cs typeface="Arial" panose="020B0604020202020204" pitchFamily="34" charset="0"/>
              </a:rPr>
              <a:t> home.</a:t>
            </a:r>
            <a:endParaRPr lang="en-US" sz="1800" dirty="0">
              <a:effectLst/>
              <a:latin typeface="Segoe UI" panose="020B0502040204020203" pitchFamily="34" charset="0"/>
              <a:ea typeface="Calibri" panose="020F0502020204030204" pitchFamily="34" charset="0"/>
              <a:cs typeface="Arial" panose="020B0604020202020204" pitchFamily="34" charset="0"/>
            </a:endParaRPr>
          </a:p>
          <a:p>
            <a:pPr marL="800100" lvl="1" indent="-342900" algn="just">
              <a:lnSpc>
                <a:spcPct val="150000"/>
              </a:lnSpc>
              <a:buFont typeface="+mj-lt"/>
              <a:buAutoNum type="arabicPeriod"/>
            </a:pPr>
            <a:r>
              <a:rPr lang="vi-VN" sz="1800" dirty="0">
                <a:effectLst/>
                <a:latin typeface="Segoe UI" panose="020B0502040204020203" pitchFamily="34" charset="0"/>
                <a:ea typeface="Segoe UI" panose="020B0502040204020203" pitchFamily="34" charset="0"/>
                <a:cs typeface="Segoe UI" panose="020B0502040204020203" pitchFamily="34" charset="0"/>
              </a:rPr>
              <a:t>Sử dụng thư viện có sẵn PrintPDFDocument.</a:t>
            </a:r>
            <a:endParaRPr lang="en-US" sz="1800" dirty="0">
              <a:effectLst/>
              <a:latin typeface="Segoe UI" panose="020B0502040204020203" pitchFamily="34" charset="0"/>
              <a:ea typeface="Calibri" panose="020F0502020204030204" pitchFamily="34" charset="0"/>
              <a:cs typeface="Arial" panose="020B0604020202020204" pitchFamily="34" charset="0"/>
            </a:endParaRPr>
          </a:p>
          <a:p>
            <a:pPr marL="800100" lvl="1" indent="-342900" algn="just">
              <a:lnSpc>
                <a:spcPct val="150000"/>
              </a:lnSpc>
              <a:buFont typeface="+mj-lt"/>
              <a:buAutoNum type="arabicPeriod"/>
            </a:pPr>
            <a:r>
              <a:rPr lang="vi-VN" sz="1800" dirty="0">
                <a:effectLst/>
                <a:latin typeface="Segoe UI" panose="020B0502040204020203" pitchFamily="34" charset="0"/>
                <a:ea typeface="Segoe UI" panose="020B0502040204020203" pitchFamily="34" charset="0"/>
                <a:cs typeface="Segoe UI" panose="020B0502040204020203" pitchFamily="34" charset="0"/>
              </a:rPr>
              <a:t>Sử dụng các kỹ thuật chưa được học trên lớp:</a:t>
            </a:r>
            <a:endParaRPr lang="en-US" sz="1800" dirty="0">
              <a:effectLst/>
              <a:latin typeface="Segoe UI" panose="020B0502040204020203" pitchFamily="34" charset="0"/>
              <a:ea typeface="Calibri" panose="020F0502020204030204" pitchFamily="34" charset="0"/>
              <a:cs typeface="Arial" panose="020B0604020202020204" pitchFamily="34" charset="0"/>
            </a:endParaRPr>
          </a:p>
          <a:p>
            <a:pPr marL="1200150" lvl="2" indent="-285750">
              <a:lnSpc>
                <a:spcPct val="150000"/>
              </a:lnSpc>
              <a:spcBef>
                <a:spcPts val="500"/>
              </a:spcBef>
              <a:buFont typeface="Wingdings" panose="05000000000000000000" pitchFamily="2" charset="2"/>
              <a:buChar char="§"/>
            </a:pPr>
            <a:r>
              <a:rPr lang="vi-VN" dirty="0">
                <a:effectLst/>
                <a:latin typeface="Segoe UI" panose="020B0502040204020203" pitchFamily="34" charset="0"/>
                <a:ea typeface="Segoe UI" panose="020B0502040204020203" pitchFamily="34" charset="0"/>
                <a:cs typeface="Segoe UI" panose="020B0502040204020203" pitchFamily="34" charset="0"/>
              </a:rPr>
              <a:t>Chuyển ảnh được load trên ImageView thành dạng file .jpeg và .pdf.</a:t>
            </a:r>
            <a:endParaRPr lang="en-US" dirty="0">
              <a:effectLst/>
              <a:latin typeface="Segoe UI" panose="020B0502040204020203" pitchFamily="34" charset="0"/>
              <a:ea typeface="Calibri" panose="020F0502020204030204" pitchFamily="34" charset="0"/>
              <a:cs typeface="Arial" panose="020B0604020202020204" pitchFamily="34" charset="0"/>
            </a:endParaRPr>
          </a:p>
          <a:p>
            <a:pPr marL="1200150" lvl="2" indent="-285750">
              <a:lnSpc>
                <a:spcPct val="150000"/>
              </a:lnSpc>
              <a:buFont typeface="Wingdings" panose="05000000000000000000" pitchFamily="2" charset="2"/>
              <a:buChar char="§"/>
            </a:pPr>
            <a:r>
              <a:rPr lang="vi-VN" dirty="0">
                <a:effectLst/>
                <a:latin typeface="Segoe UI" panose="020B0502040204020203" pitchFamily="34" charset="0"/>
                <a:ea typeface="Segoe UI" panose="020B0502040204020203" pitchFamily="34" charset="0"/>
                <a:cs typeface="Segoe UI" panose="020B0502040204020203" pitchFamily="34" charset="0"/>
              </a:rPr>
              <a:t>Share ảnh bằng Intent thông qua URI.</a:t>
            </a:r>
            <a:endParaRPr lang="en-US" dirty="0">
              <a:effectLst/>
              <a:latin typeface="Segoe UI" panose="020B0502040204020203" pitchFamily="34" charset="0"/>
              <a:ea typeface="Calibri" panose="020F0502020204030204" pitchFamily="34" charset="0"/>
              <a:cs typeface="Arial" panose="020B0604020202020204" pitchFamily="34" charset="0"/>
            </a:endParaRPr>
          </a:p>
          <a:p>
            <a:pPr marL="1200150" lvl="2" indent="-285750">
              <a:lnSpc>
                <a:spcPct val="150000"/>
              </a:lnSpc>
              <a:spcAft>
                <a:spcPts val="500"/>
              </a:spcAft>
              <a:buFont typeface="Wingdings" panose="05000000000000000000" pitchFamily="2" charset="2"/>
              <a:buChar char="§"/>
            </a:pPr>
            <a:r>
              <a:rPr lang="vi-VN" dirty="0">
                <a:effectLst/>
                <a:latin typeface="Segoe UI" panose="020B0502040204020203" pitchFamily="34" charset="0"/>
                <a:ea typeface="Segoe UI" panose="020B0502040204020203" pitchFamily="34" charset="0"/>
                <a:cs typeface="Segoe UI" panose="020B0502040204020203" pitchFamily="34" charset="0"/>
              </a:rPr>
              <a:t>Kỹ thuật lưu file vào bộ nhớ điện thoại và đọc dữ liệu trong bộ nhớ lên ứng dụng</a:t>
            </a:r>
            <a:endParaRPr lang="en-US" sz="2400" dirty="0">
              <a:latin typeface="Calibri"/>
              <a:ea typeface="+mn-lt"/>
              <a:cs typeface="Arial"/>
            </a:endParaRPr>
          </a:p>
        </p:txBody>
      </p:sp>
    </p:spTree>
    <p:extLst>
      <p:ext uri="{BB962C8B-B14F-4D97-AF65-F5344CB8AC3E}">
        <p14:creationId xmlns:p14="http://schemas.microsoft.com/office/powerpoint/2010/main" val="1368323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567A6C-CC46-472B-AEF9-02A85992AEC3}"/>
              </a:ext>
            </a:extLst>
          </p:cNvPr>
          <p:cNvSpPr>
            <a:spLocks noGrp="1"/>
          </p:cNvSpPr>
          <p:nvPr>
            <p:ph type="body" sz="quarter" idx="10"/>
          </p:nvPr>
        </p:nvSpPr>
        <p:spPr>
          <a:xfrm>
            <a:off x="2334035" y="263894"/>
            <a:ext cx="7523930" cy="724247"/>
          </a:xfrm>
        </p:spPr>
        <p:txBody>
          <a:bodyPr>
            <a:normAutofit fontScale="92500"/>
          </a:bodyPr>
          <a:lstStyle/>
          <a:p>
            <a:r>
              <a:rPr lang="en-US" sz="3400" dirty="0">
                <a:solidFill>
                  <a:schemeClr val="tx1"/>
                </a:solidFill>
                <a:latin typeface="Arial" panose="020B0604020202020204" pitchFamily="34" charset="0"/>
              </a:rPr>
              <a:t>CÁC CHỨC NĂNG DỰ KIẾN MỞ RỘNG</a:t>
            </a:r>
          </a:p>
        </p:txBody>
      </p:sp>
      <p:sp>
        <p:nvSpPr>
          <p:cNvPr id="3" name="TextBox 2">
            <a:extLst>
              <a:ext uri="{FF2B5EF4-FFF2-40B4-BE49-F238E27FC236}">
                <a16:creationId xmlns:a16="http://schemas.microsoft.com/office/drawing/2014/main" id="{ABA8AEC6-1DDD-4AB9-90E7-829AFB3BA43D}"/>
              </a:ext>
            </a:extLst>
          </p:cNvPr>
          <p:cNvSpPr txBox="1"/>
          <p:nvPr/>
        </p:nvSpPr>
        <p:spPr>
          <a:xfrm>
            <a:off x="265749" y="1548228"/>
            <a:ext cx="11660502" cy="3913059"/>
          </a:xfrm>
          <a:prstGeom prst="rect">
            <a:avLst/>
          </a:prstGeom>
          <a:solidFill>
            <a:schemeClr val="bg1">
              <a:lumMod val="95000"/>
            </a:schemeClr>
          </a:solidFill>
        </p:spPr>
        <p:txBody>
          <a:bodyPr wrap="square" lIns="91440" tIns="45720" rIns="91440" bIns="45720" anchor="t">
            <a:spAutoFit/>
          </a:bodyPr>
          <a:lstStyle/>
          <a:p>
            <a:pPr marL="285750" indent="-285750" algn="just">
              <a:lnSpc>
                <a:spcPct val="150000"/>
              </a:lnSpc>
              <a:buFont typeface="Wingdings" panose="05000000000000000000" pitchFamily="2" charset="2"/>
              <a:buChar char="v"/>
            </a:pPr>
            <a:r>
              <a:rPr lang="en-US" sz="2400" b="1" dirty="0" err="1">
                <a:latin typeface="Calibri"/>
                <a:ea typeface="+mn-lt"/>
                <a:cs typeface="Arial"/>
              </a:rPr>
              <a:t>Các</a:t>
            </a:r>
            <a:r>
              <a:rPr lang="en-US" sz="2400" b="1" dirty="0">
                <a:latin typeface="Calibri"/>
                <a:ea typeface="+mn-lt"/>
                <a:cs typeface="Arial"/>
              </a:rPr>
              <a:t> </a:t>
            </a:r>
            <a:r>
              <a:rPr lang="en-US" sz="2400" b="1" dirty="0" err="1">
                <a:latin typeface="Calibri"/>
                <a:ea typeface="+mn-lt"/>
                <a:cs typeface="Arial"/>
              </a:rPr>
              <a:t>chức</a:t>
            </a:r>
            <a:r>
              <a:rPr lang="en-US" sz="2400" b="1" dirty="0">
                <a:latin typeface="Calibri"/>
                <a:ea typeface="+mn-lt"/>
                <a:cs typeface="Arial"/>
              </a:rPr>
              <a:t> </a:t>
            </a:r>
            <a:r>
              <a:rPr lang="en-US" sz="2400" b="1" dirty="0" err="1">
                <a:latin typeface="Calibri"/>
                <a:ea typeface="+mn-lt"/>
                <a:cs typeface="Arial"/>
              </a:rPr>
              <a:t>năng</a:t>
            </a:r>
            <a:r>
              <a:rPr lang="en-US" sz="2400" b="1" dirty="0">
                <a:latin typeface="Calibri"/>
                <a:ea typeface="+mn-lt"/>
                <a:cs typeface="Arial"/>
              </a:rPr>
              <a:t> </a:t>
            </a:r>
            <a:r>
              <a:rPr lang="en-US" sz="2400" b="1" dirty="0" err="1">
                <a:latin typeface="Calibri"/>
                <a:ea typeface="+mn-lt"/>
                <a:cs typeface="Arial"/>
              </a:rPr>
              <a:t>dự</a:t>
            </a:r>
            <a:r>
              <a:rPr lang="en-US" sz="2400" b="1" dirty="0">
                <a:latin typeface="Calibri"/>
                <a:ea typeface="+mn-lt"/>
                <a:cs typeface="Arial"/>
              </a:rPr>
              <a:t> </a:t>
            </a:r>
            <a:r>
              <a:rPr lang="en-US" sz="2400" b="1" dirty="0" err="1">
                <a:latin typeface="Calibri"/>
                <a:ea typeface="+mn-lt"/>
                <a:cs typeface="Arial"/>
              </a:rPr>
              <a:t>kiến</a:t>
            </a:r>
            <a:r>
              <a:rPr lang="en-US" sz="2400" b="1" dirty="0">
                <a:latin typeface="Calibri"/>
                <a:ea typeface="+mn-lt"/>
                <a:cs typeface="Arial"/>
              </a:rPr>
              <a:t> </a:t>
            </a:r>
            <a:r>
              <a:rPr lang="en-US" sz="2400" b="1" dirty="0" err="1">
                <a:latin typeface="Calibri"/>
                <a:ea typeface="+mn-lt"/>
                <a:cs typeface="Arial"/>
              </a:rPr>
              <a:t>mở</a:t>
            </a:r>
            <a:r>
              <a:rPr lang="en-US" sz="2400" b="1" dirty="0">
                <a:latin typeface="Calibri"/>
                <a:ea typeface="+mn-lt"/>
                <a:cs typeface="Arial"/>
              </a:rPr>
              <a:t> </a:t>
            </a:r>
            <a:r>
              <a:rPr lang="en-US" sz="2400" b="1" dirty="0" err="1">
                <a:latin typeface="Calibri"/>
                <a:ea typeface="+mn-lt"/>
                <a:cs typeface="Arial"/>
              </a:rPr>
              <a:t>rộng</a:t>
            </a:r>
            <a:endParaRPr lang="en-US" sz="2400" b="1" dirty="0">
              <a:latin typeface="Calibri"/>
              <a:ea typeface="+mn-lt"/>
              <a:cs typeface="Arial"/>
            </a:endParaRPr>
          </a:p>
          <a:p>
            <a:pPr marL="914400" lvl="1" indent="-457200" algn="just">
              <a:lnSpc>
                <a:spcPct val="150000"/>
              </a:lnSpc>
              <a:buFont typeface="+mj-lt"/>
              <a:buAutoNum type="arabicPeriod"/>
            </a:pPr>
            <a:r>
              <a:rPr lang="en-US" sz="2400" dirty="0" err="1">
                <a:latin typeface="Calibri"/>
                <a:ea typeface="+mn-lt"/>
                <a:cs typeface="Arial"/>
              </a:rPr>
              <a:t>Chỉnh</a:t>
            </a:r>
            <a:r>
              <a:rPr lang="en-US" sz="2400" dirty="0">
                <a:latin typeface="Calibri"/>
                <a:ea typeface="+mn-lt"/>
                <a:cs typeface="Arial"/>
              </a:rPr>
              <a:t> </a:t>
            </a:r>
            <a:r>
              <a:rPr lang="en-US" sz="2400" dirty="0" err="1">
                <a:latin typeface="Calibri"/>
                <a:ea typeface="+mn-lt"/>
                <a:cs typeface="Arial"/>
              </a:rPr>
              <a:t>sửa</a:t>
            </a:r>
            <a:r>
              <a:rPr lang="en-US" sz="2400" dirty="0">
                <a:latin typeface="Calibri"/>
                <a:ea typeface="+mn-lt"/>
                <a:cs typeface="Arial"/>
              </a:rPr>
              <a:t> </a:t>
            </a:r>
            <a:r>
              <a:rPr lang="en-US" sz="2400" dirty="0" err="1">
                <a:latin typeface="Calibri"/>
                <a:ea typeface="+mn-lt"/>
                <a:cs typeface="Arial"/>
              </a:rPr>
              <a:t>ảnh</a:t>
            </a:r>
            <a:r>
              <a:rPr lang="en-US" sz="2400" dirty="0">
                <a:latin typeface="Calibri"/>
                <a:ea typeface="+mn-lt"/>
                <a:cs typeface="Arial"/>
              </a:rPr>
              <a:t> </a:t>
            </a:r>
            <a:r>
              <a:rPr lang="en-US" sz="2400" dirty="0" err="1">
                <a:latin typeface="Calibri"/>
                <a:ea typeface="+mn-lt"/>
                <a:cs typeface="Arial"/>
              </a:rPr>
              <a:t>khi</a:t>
            </a:r>
            <a:r>
              <a:rPr lang="en-US" sz="2400" dirty="0">
                <a:latin typeface="Calibri"/>
                <a:ea typeface="+mn-lt"/>
                <a:cs typeface="Arial"/>
              </a:rPr>
              <a:t> load </a:t>
            </a:r>
            <a:r>
              <a:rPr lang="en-US" sz="2400" dirty="0" err="1">
                <a:latin typeface="Calibri"/>
                <a:ea typeface="+mn-lt"/>
                <a:cs typeface="Arial"/>
              </a:rPr>
              <a:t>lên</a:t>
            </a:r>
            <a:endParaRPr lang="en-US" sz="2400" dirty="0">
              <a:latin typeface="Calibri"/>
              <a:ea typeface="+mn-lt"/>
              <a:cs typeface="Arial"/>
            </a:endParaRPr>
          </a:p>
          <a:p>
            <a:pPr marL="914400" lvl="1" indent="-457200" algn="just">
              <a:lnSpc>
                <a:spcPct val="150000"/>
              </a:lnSpc>
              <a:buFont typeface="+mj-lt"/>
              <a:buAutoNum type="arabicPeriod"/>
            </a:pPr>
            <a:r>
              <a:rPr lang="en-US" sz="2400" dirty="0" err="1">
                <a:latin typeface="Calibri"/>
                <a:ea typeface="+mn-lt"/>
                <a:cs typeface="Arial"/>
              </a:rPr>
              <a:t>Mở</a:t>
            </a:r>
            <a:r>
              <a:rPr lang="en-US" sz="2400" dirty="0">
                <a:latin typeface="Calibri"/>
                <a:ea typeface="+mn-lt"/>
                <a:cs typeface="Arial"/>
              </a:rPr>
              <a:t> file PDF </a:t>
            </a:r>
            <a:r>
              <a:rPr lang="en-US" sz="2400" dirty="0" err="1">
                <a:latin typeface="Calibri"/>
                <a:ea typeface="+mn-lt"/>
                <a:cs typeface="Arial"/>
              </a:rPr>
              <a:t>sau</a:t>
            </a:r>
            <a:r>
              <a:rPr lang="en-US" sz="2400" dirty="0">
                <a:latin typeface="Calibri"/>
                <a:ea typeface="+mn-lt"/>
                <a:cs typeface="Arial"/>
              </a:rPr>
              <a:t> </a:t>
            </a:r>
            <a:r>
              <a:rPr lang="en-US" sz="2400" dirty="0" err="1">
                <a:latin typeface="Calibri"/>
                <a:ea typeface="+mn-lt"/>
                <a:cs typeface="Arial"/>
              </a:rPr>
              <a:t>khi</a:t>
            </a:r>
            <a:r>
              <a:rPr lang="en-US" sz="2400" dirty="0">
                <a:latin typeface="Calibri"/>
                <a:ea typeface="+mn-lt"/>
                <a:cs typeface="Arial"/>
              </a:rPr>
              <a:t> scan </a:t>
            </a:r>
            <a:r>
              <a:rPr lang="en-US" sz="2400" dirty="0" err="1">
                <a:latin typeface="Calibri"/>
                <a:ea typeface="+mn-lt"/>
                <a:cs typeface="Arial"/>
              </a:rPr>
              <a:t>ảnh</a:t>
            </a:r>
            <a:endParaRPr lang="en-US" sz="2400" dirty="0">
              <a:latin typeface="Calibri"/>
              <a:ea typeface="+mn-lt"/>
              <a:cs typeface="Arial"/>
            </a:endParaRPr>
          </a:p>
          <a:p>
            <a:pPr marL="914400" lvl="1" indent="-457200" algn="just">
              <a:lnSpc>
                <a:spcPct val="150000"/>
              </a:lnSpc>
              <a:buFont typeface="+mj-lt"/>
              <a:buAutoNum type="arabicPeriod"/>
            </a:pPr>
            <a:r>
              <a:rPr lang="en-US" sz="2400" dirty="0" err="1">
                <a:latin typeface="Calibri"/>
                <a:ea typeface="+mn-lt"/>
                <a:cs typeface="Arial"/>
              </a:rPr>
              <a:t>Tự</a:t>
            </a:r>
            <a:r>
              <a:rPr lang="en-US" sz="2400" dirty="0">
                <a:latin typeface="Calibri"/>
                <a:ea typeface="+mn-lt"/>
                <a:cs typeface="Arial"/>
              </a:rPr>
              <a:t> </a:t>
            </a:r>
            <a:r>
              <a:rPr lang="en-US" sz="2400" dirty="0" err="1">
                <a:latin typeface="Calibri"/>
                <a:ea typeface="+mn-lt"/>
                <a:cs typeface="Arial"/>
              </a:rPr>
              <a:t>động</a:t>
            </a:r>
            <a:r>
              <a:rPr lang="en-US" sz="2400" dirty="0">
                <a:latin typeface="Calibri"/>
                <a:ea typeface="+mn-lt"/>
                <a:cs typeface="Arial"/>
              </a:rPr>
              <a:t> nhận </a:t>
            </a:r>
            <a:r>
              <a:rPr lang="en-US" sz="2400" dirty="0" err="1">
                <a:latin typeface="Calibri"/>
                <a:ea typeface="+mn-lt"/>
                <a:cs typeface="Arial"/>
              </a:rPr>
              <a:t>diện</a:t>
            </a:r>
            <a:r>
              <a:rPr lang="en-US" sz="2400" dirty="0">
                <a:latin typeface="Calibri"/>
                <a:ea typeface="+mn-lt"/>
                <a:cs typeface="Arial"/>
              </a:rPr>
              <a:t> </a:t>
            </a:r>
            <a:r>
              <a:rPr lang="en-US" sz="2400" dirty="0" err="1">
                <a:latin typeface="Calibri"/>
                <a:ea typeface="+mn-lt"/>
                <a:cs typeface="Arial"/>
              </a:rPr>
              <a:t>khung</a:t>
            </a:r>
            <a:r>
              <a:rPr lang="en-US" sz="2400" dirty="0">
                <a:latin typeface="Calibri"/>
                <a:ea typeface="+mn-lt"/>
                <a:cs typeface="Arial"/>
              </a:rPr>
              <a:t> </a:t>
            </a:r>
            <a:r>
              <a:rPr lang="en-US" sz="2400" dirty="0" err="1">
                <a:latin typeface="Calibri"/>
                <a:ea typeface="+mn-lt"/>
                <a:cs typeface="Arial"/>
              </a:rPr>
              <a:t>vở</a:t>
            </a:r>
            <a:r>
              <a:rPr lang="en-US" sz="2400" dirty="0">
                <a:latin typeface="Calibri"/>
                <a:ea typeface="+mn-lt"/>
                <a:cs typeface="Arial"/>
              </a:rPr>
              <a:t> </a:t>
            </a:r>
            <a:r>
              <a:rPr lang="en-US" sz="2400" dirty="0" err="1">
                <a:latin typeface="Calibri"/>
                <a:ea typeface="+mn-lt"/>
                <a:cs typeface="Arial"/>
              </a:rPr>
              <a:t>hoặc</a:t>
            </a:r>
            <a:r>
              <a:rPr lang="en-US" sz="2400" dirty="0">
                <a:latin typeface="Calibri"/>
                <a:ea typeface="+mn-lt"/>
                <a:cs typeface="Arial"/>
              </a:rPr>
              <a:t> </a:t>
            </a:r>
            <a:r>
              <a:rPr lang="en-US" sz="2400" dirty="0" err="1">
                <a:latin typeface="Calibri"/>
                <a:ea typeface="+mn-lt"/>
                <a:cs typeface="Arial"/>
              </a:rPr>
              <a:t>bảng</a:t>
            </a:r>
            <a:r>
              <a:rPr lang="en-US" sz="2400" dirty="0">
                <a:latin typeface="Calibri"/>
                <a:ea typeface="+mn-lt"/>
                <a:cs typeface="Arial"/>
              </a:rPr>
              <a:t> </a:t>
            </a:r>
            <a:r>
              <a:rPr lang="en-US" sz="2400" dirty="0" err="1">
                <a:latin typeface="Calibri"/>
                <a:ea typeface="+mn-lt"/>
                <a:cs typeface="Arial"/>
              </a:rPr>
              <a:t>viết</a:t>
            </a:r>
            <a:r>
              <a:rPr lang="en-US" sz="2400" dirty="0">
                <a:latin typeface="Calibri"/>
                <a:ea typeface="+mn-lt"/>
                <a:cs typeface="Arial"/>
              </a:rPr>
              <a:t> </a:t>
            </a:r>
            <a:r>
              <a:rPr lang="en-US" sz="2400" dirty="0" err="1">
                <a:latin typeface="Calibri"/>
                <a:ea typeface="+mn-lt"/>
                <a:cs typeface="Arial"/>
              </a:rPr>
              <a:t>và</a:t>
            </a:r>
            <a:r>
              <a:rPr lang="en-US" sz="2400" dirty="0">
                <a:latin typeface="Calibri"/>
                <a:ea typeface="+mn-lt"/>
                <a:cs typeface="Arial"/>
              </a:rPr>
              <a:t> </a:t>
            </a:r>
            <a:r>
              <a:rPr lang="en-US" sz="2400" dirty="0" err="1">
                <a:latin typeface="Calibri"/>
                <a:ea typeface="+mn-lt"/>
                <a:cs typeface="Arial"/>
              </a:rPr>
              <a:t>tự</a:t>
            </a:r>
            <a:r>
              <a:rPr lang="en-US" sz="2400" dirty="0">
                <a:latin typeface="Calibri"/>
                <a:ea typeface="+mn-lt"/>
                <a:cs typeface="Arial"/>
              </a:rPr>
              <a:t> </a:t>
            </a:r>
            <a:r>
              <a:rPr lang="en-US" sz="2400" dirty="0" err="1">
                <a:latin typeface="Calibri"/>
                <a:ea typeface="+mn-lt"/>
                <a:cs typeface="Arial"/>
              </a:rPr>
              <a:t>động</a:t>
            </a:r>
            <a:r>
              <a:rPr lang="en-US" sz="2400" dirty="0">
                <a:latin typeface="Calibri"/>
                <a:ea typeface="+mn-lt"/>
                <a:cs typeface="Arial"/>
              </a:rPr>
              <a:t> </a:t>
            </a:r>
            <a:r>
              <a:rPr lang="en-US" sz="2400" dirty="0" err="1">
                <a:latin typeface="Calibri"/>
                <a:ea typeface="+mn-lt"/>
                <a:cs typeface="Arial"/>
              </a:rPr>
              <a:t>cắt</a:t>
            </a:r>
            <a:r>
              <a:rPr lang="en-US" sz="2400" dirty="0">
                <a:latin typeface="Calibri"/>
                <a:ea typeface="+mn-lt"/>
                <a:cs typeface="Arial"/>
              </a:rPr>
              <a:t> </a:t>
            </a:r>
            <a:r>
              <a:rPr lang="en-US" sz="2400" dirty="0" err="1">
                <a:latin typeface="Calibri"/>
                <a:ea typeface="+mn-lt"/>
                <a:cs typeface="Arial"/>
              </a:rPr>
              <a:t>chỉnh</a:t>
            </a:r>
            <a:r>
              <a:rPr lang="en-US" sz="2400" dirty="0">
                <a:latin typeface="Calibri"/>
                <a:ea typeface="+mn-lt"/>
                <a:cs typeface="Arial"/>
              </a:rPr>
              <a:t> </a:t>
            </a:r>
            <a:r>
              <a:rPr lang="en-US" sz="2400" dirty="0" err="1">
                <a:latin typeface="Calibri"/>
                <a:ea typeface="+mn-lt"/>
                <a:cs typeface="Arial"/>
              </a:rPr>
              <a:t>ảnh</a:t>
            </a:r>
            <a:r>
              <a:rPr lang="en-US" sz="2400" dirty="0">
                <a:latin typeface="Calibri"/>
                <a:ea typeface="+mn-lt"/>
                <a:cs typeface="Arial"/>
              </a:rPr>
              <a:t> </a:t>
            </a:r>
            <a:r>
              <a:rPr lang="en-US" sz="2400" dirty="0" err="1">
                <a:latin typeface="Calibri"/>
                <a:ea typeface="+mn-lt"/>
                <a:cs typeface="Arial"/>
              </a:rPr>
              <a:t>chụp</a:t>
            </a:r>
            <a:r>
              <a:rPr lang="en-US" sz="2400" dirty="0">
                <a:latin typeface="Calibri"/>
                <a:ea typeface="+mn-lt"/>
                <a:cs typeface="Arial"/>
              </a:rPr>
              <a:t> </a:t>
            </a:r>
            <a:r>
              <a:rPr lang="en-US" sz="2400" dirty="0" err="1">
                <a:latin typeface="Calibri"/>
                <a:ea typeface="+mn-lt"/>
                <a:cs typeface="Arial"/>
              </a:rPr>
              <a:t>tài</a:t>
            </a:r>
            <a:r>
              <a:rPr lang="en-US" sz="2400" dirty="0">
                <a:latin typeface="Calibri"/>
                <a:ea typeface="+mn-lt"/>
                <a:cs typeface="Arial"/>
              </a:rPr>
              <a:t> </a:t>
            </a:r>
            <a:r>
              <a:rPr lang="en-US" sz="2400" dirty="0" err="1">
                <a:latin typeface="Calibri"/>
                <a:ea typeface="+mn-lt"/>
                <a:cs typeface="Arial"/>
              </a:rPr>
              <a:t>liệu</a:t>
            </a:r>
            <a:r>
              <a:rPr lang="en-US" sz="2400" dirty="0">
                <a:latin typeface="Calibri"/>
                <a:ea typeface="+mn-lt"/>
                <a:cs typeface="Arial"/>
              </a:rPr>
              <a:t> </a:t>
            </a:r>
            <a:r>
              <a:rPr lang="en-US" sz="2400" dirty="0" err="1">
                <a:latin typeface="Calibri"/>
                <a:ea typeface="+mn-lt"/>
                <a:cs typeface="Arial"/>
              </a:rPr>
              <a:t>bằng</a:t>
            </a:r>
            <a:r>
              <a:rPr lang="en-US" sz="2400" dirty="0">
                <a:latin typeface="Calibri"/>
                <a:ea typeface="+mn-lt"/>
                <a:cs typeface="Arial"/>
              </a:rPr>
              <a:t> </a:t>
            </a:r>
            <a:r>
              <a:rPr lang="en-US" sz="2400" dirty="0" err="1">
                <a:latin typeface="Calibri"/>
                <a:ea typeface="+mn-lt"/>
                <a:cs typeface="Arial"/>
              </a:rPr>
              <a:t>thư</a:t>
            </a:r>
            <a:r>
              <a:rPr lang="en-US" sz="2400" dirty="0">
                <a:latin typeface="Calibri"/>
                <a:ea typeface="+mn-lt"/>
                <a:cs typeface="Arial"/>
              </a:rPr>
              <a:t> </a:t>
            </a:r>
            <a:r>
              <a:rPr lang="en-US" sz="2400" dirty="0" err="1">
                <a:latin typeface="Calibri"/>
                <a:ea typeface="+mn-lt"/>
                <a:cs typeface="Arial"/>
              </a:rPr>
              <a:t>viện</a:t>
            </a:r>
            <a:r>
              <a:rPr lang="en-US" sz="2400" dirty="0">
                <a:latin typeface="Calibri"/>
                <a:ea typeface="+mn-lt"/>
                <a:cs typeface="Arial"/>
              </a:rPr>
              <a:t> OpenCV</a:t>
            </a:r>
          </a:p>
          <a:p>
            <a:pPr marL="914400" lvl="1" indent="-457200" algn="just">
              <a:lnSpc>
                <a:spcPct val="150000"/>
              </a:lnSpc>
              <a:buFont typeface="+mj-lt"/>
              <a:buAutoNum type="arabicPeriod"/>
            </a:pPr>
            <a:r>
              <a:rPr lang="en-US" sz="2400" dirty="0" err="1">
                <a:latin typeface="Calibri"/>
                <a:ea typeface="+mn-lt"/>
                <a:cs typeface="Arial"/>
              </a:rPr>
              <a:t>Sử</a:t>
            </a:r>
            <a:r>
              <a:rPr lang="en-US" sz="2400" dirty="0">
                <a:latin typeface="Calibri"/>
                <a:ea typeface="+mn-lt"/>
                <a:cs typeface="Arial"/>
              </a:rPr>
              <a:t> </a:t>
            </a:r>
            <a:r>
              <a:rPr lang="en-US" sz="2400" dirty="0" err="1">
                <a:latin typeface="Calibri"/>
                <a:ea typeface="+mn-lt"/>
                <a:cs typeface="Arial"/>
              </a:rPr>
              <a:t>dụng</a:t>
            </a:r>
            <a:r>
              <a:rPr lang="en-US" sz="2400" dirty="0">
                <a:latin typeface="Calibri"/>
                <a:ea typeface="+mn-lt"/>
                <a:cs typeface="Arial"/>
              </a:rPr>
              <a:t> </a:t>
            </a:r>
            <a:r>
              <a:rPr lang="en-US" sz="2400" dirty="0" err="1">
                <a:latin typeface="Calibri"/>
                <a:ea typeface="+mn-lt"/>
                <a:cs typeface="Arial"/>
              </a:rPr>
              <a:t>thư</a:t>
            </a:r>
            <a:r>
              <a:rPr lang="en-US" sz="2400" dirty="0">
                <a:latin typeface="Calibri"/>
                <a:ea typeface="+mn-lt"/>
                <a:cs typeface="Arial"/>
              </a:rPr>
              <a:t> </a:t>
            </a:r>
            <a:r>
              <a:rPr lang="en-US" sz="2400" dirty="0" err="1">
                <a:latin typeface="Calibri"/>
                <a:ea typeface="+mn-lt"/>
                <a:cs typeface="Arial"/>
              </a:rPr>
              <a:t>viện</a:t>
            </a:r>
            <a:r>
              <a:rPr lang="en-US" sz="2400" dirty="0">
                <a:latin typeface="Calibri"/>
                <a:ea typeface="+mn-lt"/>
                <a:cs typeface="Arial"/>
              </a:rPr>
              <a:t> </a:t>
            </a:r>
            <a:r>
              <a:rPr lang="en-US" sz="2400">
                <a:latin typeface="Calibri"/>
                <a:ea typeface="+mn-lt"/>
                <a:cs typeface="Arial"/>
              </a:rPr>
              <a:t>Tesseract OCR </a:t>
            </a:r>
            <a:r>
              <a:rPr lang="en-US" sz="2400" dirty="0" err="1">
                <a:latin typeface="Calibri"/>
                <a:ea typeface="+mn-lt"/>
                <a:cs typeface="Arial"/>
              </a:rPr>
              <a:t>để</a:t>
            </a:r>
            <a:r>
              <a:rPr lang="en-US" sz="2400" dirty="0">
                <a:latin typeface="Calibri"/>
                <a:ea typeface="+mn-lt"/>
                <a:cs typeface="Arial"/>
              </a:rPr>
              <a:t> nhận </a:t>
            </a:r>
            <a:r>
              <a:rPr lang="en-US" sz="2400" dirty="0" err="1">
                <a:latin typeface="Calibri"/>
                <a:ea typeface="+mn-lt"/>
                <a:cs typeface="Arial"/>
              </a:rPr>
              <a:t>diện</a:t>
            </a:r>
            <a:r>
              <a:rPr lang="en-US" sz="2400" dirty="0">
                <a:latin typeface="Calibri"/>
                <a:ea typeface="+mn-lt"/>
                <a:cs typeface="Arial"/>
              </a:rPr>
              <a:t> </a:t>
            </a:r>
            <a:r>
              <a:rPr lang="en-US" sz="2400" dirty="0" err="1">
                <a:latin typeface="Calibri"/>
                <a:ea typeface="+mn-lt"/>
                <a:cs typeface="Arial"/>
              </a:rPr>
              <a:t>chữ</a:t>
            </a:r>
            <a:r>
              <a:rPr lang="en-US" sz="2400" dirty="0">
                <a:latin typeface="Calibri"/>
                <a:ea typeface="+mn-lt"/>
                <a:cs typeface="Arial"/>
              </a:rPr>
              <a:t> </a:t>
            </a:r>
            <a:r>
              <a:rPr lang="en-US" sz="2400" dirty="0" err="1">
                <a:latin typeface="Calibri"/>
                <a:ea typeface="+mn-lt"/>
                <a:cs typeface="Arial"/>
              </a:rPr>
              <a:t>viết</a:t>
            </a:r>
            <a:r>
              <a:rPr lang="en-US" sz="2400" dirty="0">
                <a:latin typeface="Calibri"/>
                <a:ea typeface="+mn-lt"/>
                <a:cs typeface="Arial"/>
              </a:rPr>
              <a:t> </a:t>
            </a:r>
            <a:r>
              <a:rPr lang="en-US" sz="2400" dirty="0" err="1">
                <a:latin typeface="Calibri"/>
                <a:ea typeface="+mn-lt"/>
                <a:cs typeface="Arial"/>
              </a:rPr>
              <a:t>trong</a:t>
            </a:r>
            <a:r>
              <a:rPr lang="en-US" sz="2400" dirty="0">
                <a:latin typeface="Calibri"/>
                <a:ea typeface="+mn-lt"/>
                <a:cs typeface="Arial"/>
              </a:rPr>
              <a:t> </a:t>
            </a:r>
            <a:r>
              <a:rPr lang="en-US" sz="2400" dirty="0" err="1">
                <a:latin typeface="Calibri"/>
                <a:ea typeface="+mn-lt"/>
                <a:cs typeface="Arial"/>
              </a:rPr>
              <a:t>hình</a:t>
            </a:r>
            <a:r>
              <a:rPr lang="en-US" sz="2400" dirty="0">
                <a:latin typeface="Calibri"/>
                <a:ea typeface="+mn-lt"/>
                <a:cs typeface="Arial"/>
              </a:rPr>
              <a:t> </a:t>
            </a:r>
            <a:r>
              <a:rPr lang="en-US" sz="2400" dirty="0" err="1">
                <a:latin typeface="Calibri"/>
                <a:ea typeface="+mn-lt"/>
                <a:cs typeface="Arial"/>
              </a:rPr>
              <a:t>ảnh</a:t>
            </a:r>
            <a:r>
              <a:rPr lang="en-US" sz="2400" dirty="0">
                <a:latin typeface="Calibri"/>
                <a:ea typeface="+mn-lt"/>
                <a:cs typeface="Arial"/>
              </a:rPr>
              <a:t> </a:t>
            </a:r>
            <a:r>
              <a:rPr lang="en-US" sz="2400" dirty="0" err="1">
                <a:latin typeface="Calibri"/>
                <a:ea typeface="+mn-lt"/>
                <a:cs typeface="Arial"/>
              </a:rPr>
              <a:t>để</a:t>
            </a:r>
            <a:r>
              <a:rPr lang="en-US" sz="2400" dirty="0">
                <a:latin typeface="Calibri"/>
                <a:ea typeface="+mn-lt"/>
                <a:cs typeface="Arial"/>
              </a:rPr>
              <a:t> </a:t>
            </a:r>
            <a:r>
              <a:rPr lang="en-US" sz="2400" dirty="0" err="1">
                <a:latin typeface="Calibri"/>
                <a:ea typeface="+mn-lt"/>
                <a:cs typeface="Arial"/>
              </a:rPr>
              <a:t>lưu</a:t>
            </a:r>
            <a:r>
              <a:rPr lang="en-US" sz="2400" dirty="0">
                <a:latin typeface="Calibri"/>
                <a:ea typeface="+mn-lt"/>
                <a:cs typeface="Arial"/>
              </a:rPr>
              <a:t> </a:t>
            </a:r>
            <a:r>
              <a:rPr lang="en-US" sz="2400" dirty="0" err="1">
                <a:latin typeface="Calibri"/>
                <a:ea typeface="+mn-lt"/>
                <a:cs typeface="Arial"/>
              </a:rPr>
              <a:t>vào</a:t>
            </a:r>
            <a:r>
              <a:rPr lang="en-US" sz="2400" dirty="0">
                <a:latin typeface="Calibri"/>
                <a:ea typeface="+mn-lt"/>
                <a:cs typeface="Arial"/>
              </a:rPr>
              <a:t> file </a:t>
            </a:r>
            <a:r>
              <a:rPr lang="en-US" sz="2400" dirty="0" err="1">
                <a:latin typeface="Calibri"/>
                <a:ea typeface="+mn-lt"/>
                <a:cs typeface="Arial"/>
              </a:rPr>
              <a:t>định</a:t>
            </a:r>
            <a:r>
              <a:rPr lang="en-US" sz="2400" dirty="0">
                <a:latin typeface="Calibri"/>
                <a:ea typeface="+mn-lt"/>
                <a:cs typeface="Arial"/>
              </a:rPr>
              <a:t> </a:t>
            </a:r>
            <a:r>
              <a:rPr lang="en-US" sz="2400" dirty="0" err="1">
                <a:latin typeface="Calibri"/>
                <a:ea typeface="+mn-lt"/>
                <a:cs typeface="Arial"/>
              </a:rPr>
              <a:t>dạng</a:t>
            </a:r>
            <a:r>
              <a:rPr lang="en-US" sz="2400" dirty="0">
                <a:latin typeface="Calibri"/>
                <a:ea typeface="+mn-lt"/>
                <a:cs typeface="Arial"/>
              </a:rPr>
              <a:t> text </a:t>
            </a:r>
            <a:r>
              <a:rPr lang="en-US" sz="2400" dirty="0" err="1">
                <a:latin typeface="Calibri"/>
                <a:ea typeface="+mn-lt"/>
                <a:cs typeface="Arial"/>
              </a:rPr>
              <a:t>như</a:t>
            </a:r>
            <a:r>
              <a:rPr lang="en-US" sz="2400" dirty="0">
                <a:latin typeface="Calibri"/>
                <a:ea typeface="+mn-lt"/>
                <a:cs typeface="Arial"/>
              </a:rPr>
              <a:t> txt, doc, docx…</a:t>
            </a:r>
          </a:p>
        </p:txBody>
      </p:sp>
    </p:spTree>
    <p:extLst>
      <p:ext uri="{BB962C8B-B14F-4D97-AF65-F5344CB8AC3E}">
        <p14:creationId xmlns:p14="http://schemas.microsoft.com/office/powerpoint/2010/main" val="250738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4AD9E3-DE23-4787-8547-1A6C41FD4F73}"/>
              </a:ext>
            </a:extLst>
          </p:cNvPr>
          <p:cNvSpPr txBox="1"/>
          <p:nvPr/>
        </p:nvSpPr>
        <p:spPr>
          <a:xfrm>
            <a:off x="3860746" y="365760"/>
            <a:ext cx="4470508" cy="646331"/>
          </a:xfrm>
          <a:prstGeom prst="rect">
            <a:avLst/>
          </a:prstGeom>
          <a:noFill/>
        </p:spPr>
        <p:txBody>
          <a:bodyPr wrap="square" rtlCol="0">
            <a:spAutoFit/>
          </a:bodyPr>
          <a:lstStyle/>
          <a:p>
            <a:r>
              <a:rPr lang="en-US" sz="3600">
                <a:latin typeface="Arial" panose="020B0604020202020204" pitchFamily="34" charset="0"/>
                <a:cs typeface="Arial" panose="020B0604020202020204" pitchFamily="34" charset="0"/>
              </a:rPr>
              <a:t>GIỚI THIỆU ĐỒ ÁN</a:t>
            </a:r>
          </a:p>
        </p:txBody>
      </p:sp>
      <p:sp>
        <p:nvSpPr>
          <p:cNvPr id="6" name="TextBox 5">
            <a:extLst>
              <a:ext uri="{FF2B5EF4-FFF2-40B4-BE49-F238E27FC236}">
                <a16:creationId xmlns:a16="http://schemas.microsoft.com/office/drawing/2014/main" id="{775136B6-00B0-469E-83B1-FEBE2167CE59}"/>
              </a:ext>
            </a:extLst>
          </p:cNvPr>
          <p:cNvSpPr txBox="1"/>
          <p:nvPr/>
        </p:nvSpPr>
        <p:spPr>
          <a:xfrm>
            <a:off x="325759" y="1682501"/>
            <a:ext cx="6746810" cy="1951496"/>
          </a:xfrm>
          <a:prstGeom prst="rect">
            <a:avLst/>
          </a:prstGeom>
          <a:solidFill>
            <a:schemeClr val="bg1">
              <a:lumMod val="95000"/>
            </a:schemeClr>
          </a:solidFill>
        </p:spPr>
        <p:txBody>
          <a:bodyPr wrap="square" lIns="91440" tIns="45720" rIns="91440" bIns="45720" anchor="t">
            <a:spAutoFit/>
          </a:bodyPr>
          <a:lstStyle/>
          <a:p>
            <a:pPr marL="285750" indent="-285750" algn="just">
              <a:lnSpc>
                <a:spcPct val="150000"/>
              </a:lnSpc>
              <a:buFont typeface="Wingdings" panose="05000000000000000000" pitchFamily="2" charset="2"/>
              <a:buChar char="v"/>
            </a:pPr>
            <a:r>
              <a:rPr lang="en-US" sz="2800" dirty="0" err="1">
                <a:solidFill>
                  <a:srgbClr val="222222"/>
                </a:solidFill>
                <a:latin typeface="Arial"/>
                <a:cs typeface="Arial"/>
              </a:rPr>
              <a:t>Tên</a:t>
            </a:r>
            <a:r>
              <a:rPr lang="en-US" sz="2800" dirty="0">
                <a:solidFill>
                  <a:srgbClr val="222222"/>
                </a:solidFill>
                <a:latin typeface="Arial"/>
                <a:cs typeface="Arial"/>
              </a:rPr>
              <a:t> </a:t>
            </a:r>
            <a:r>
              <a:rPr lang="en-US" sz="2800" dirty="0" err="1">
                <a:solidFill>
                  <a:srgbClr val="222222"/>
                </a:solidFill>
                <a:latin typeface="Arial"/>
                <a:cs typeface="Arial"/>
              </a:rPr>
              <a:t>đồ</a:t>
            </a:r>
            <a:r>
              <a:rPr lang="en-US" sz="2800" dirty="0">
                <a:solidFill>
                  <a:srgbClr val="222222"/>
                </a:solidFill>
                <a:latin typeface="Arial"/>
                <a:cs typeface="Arial"/>
              </a:rPr>
              <a:t> </a:t>
            </a:r>
            <a:r>
              <a:rPr lang="en-US" sz="2800" dirty="0" err="1">
                <a:solidFill>
                  <a:srgbClr val="222222"/>
                </a:solidFill>
                <a:latin typeface="Arial"/>
                <a:cs typeface="Arial"/>
              </a:rPr>
              <a:t>án</a:t>
            </a:r>
            <a:r>
              <a:rPr lang="en-US" sz="2800" dirty="0">
                <a:solidFill>
                  <a:srgbClr val="222222"/>
                </a:solidFill>
                <a:latin typeface="Arial"/>
                <a:cs typeface="Arial"/>
              </a:rPr>
              <a:t>: </a:t>
            </a:r>
            <a:r>
              <a:rPr lang="en-US" sz="2800" b="1" dirty="0">
                <a:solidFill>
                  <a:srgbClr val="222222"/>
                </a:solidFill>
                <a:latin typeface="Arial"/>
                <a:cs typeface="Arial"/>
              </a:rPr>
              <a:t>Scanner Application</a:t>
            </a:r>
            <a:endParaRPr lang="en-US" dirty="0"/>
          </a:p>
          <a:p>
            <a:pPr marL="285750" indent="-285750" algn="just">
              <a:lnSpc>
                <a:spcPct val="150000"/>
              </a:lnSpc>
              <a:buFont typeface="Wingdings" panose="05000000000000000000" pitchFamily="2" charset="2"/>
              <a:buChar char="v"/>
            </a:pPr>
            <a:r>
              <a:rPr lang="en-US" sz="2800" dirty="0">
                <a:solidFill>
                  <a:srgbClr val="222222"/>
                </a:solidFill>
                <a:latin typeface="Arial"/>
                <a:cs typeface="Arial"/>
              </a:rPr>
              <a:t>IDE: Android Studio</a:t>
            </a:r>
          </a:p>
          <a:p>
            <a:pPr marL="285750" indent="-285750" algn="just">
              <a:lnSpc>
                <a:spcPct val="150000"/>
              </a:lnSpc>
              <a:buFont typeface="Wingdings" panose="05000000000000000000" pitchFamily="2" charset="2"/>
              <a:buChar char="v"/>
            </a:pPr>
            <a:r>
              <a:rPr lang="en-US" sz="2800" dirty="0" err="1">
                <a:solidFill>
                  <a:srgbClr val="222222"/>
                </a:solidFill>
                <a:latin typeface="Arial"/>
                <a:cs typeface="Arial"/>
              </a:rPr>
              <a:t>Môi</a:t>
            </a:r>
            <a:r>
              <a:rPr lang="en-US" sz="2800" dirty="0">
                <a:solidFill>
                  <a:srgbClr val="222222"/>
                </a:solidFill>
                <a:latin typeface="Arial"/>
                <a:cs typeface="Arial"/>
              </a:rPr>
              <a:t> </a:t>
            </a:r>
            <a:r>
              <a:rPr lang="en-US" sz="2800" dirty="0" err="1">
                <a:solidFill>
                  <a:srgbClr val="222222"/>
                </a:solidFill>
                <a:latin typeface="Arial"/>
                <a:cs typeface="Arial"/>
              </a:rPr>
              <a:t>trường</a:t>
            </a:r>
            <a:r>
              <a:rPr lang="en-US" sz="2800" dirty="0">
                <a:solidFill>
                  <a:srgbClr val="222222"/>
                </a:solidFill>
                <a:latin typeface="Arial"/>
                <a:cs typeface="Arial"/>
              </a:rPr>
              <a:t> </a:t>
            </a:r>
            <a:r>
              <a:rPr lang="en-US" sz="2800" dirty="0" err="1">
                <a:solidFill>
                  <a:srgbClr val="222222"/>
                </a:solidFill>
                <a:latin typeface="Arial"/>
                <a:cs typeface="Arial"/>
              </a:rPr>
              <a:t>thực</a:t>
            </a:r>
            <a:r>
              <a:rPr lang="en-US" sz="2800" dirty="0">
                <a:solidFill>
                  <a:srgbClr val="222222"/>
                </a:solidFill>
                <a:latin typeface="Arial"/>
                <a:cs typeface="Arial"/>
              </a:rPr>
              <a:t> </a:t>
            </a:r>
            <a:r>
              <a:rPr lang="en-US" sz="2800" dirty="0" err="1">
                <a:solidFill>
                  <a:srgbClr val="222222"/>
                </a:solidFill>
                <a:latin typeface="Arial"/>
                <a:cs typeface="Arial"/>
              </a:rPr>
              <a:t>thi</a:t>
            </a:r>
            <a:r>
              <a:rPr lang="en-US" sz="2800" dirty="0">
                <a:solidFill>
                  <a:srgbClr val="222222"/>
                </a:solidFill>
                <a:latin typeface="Arial"/>
                <a:cs typeface="Arial"/>
              </a:rPr>
              <a:t>: </a:t>
            </a:r>
            <a:r>
              <a:rPr lang="vi-VN" sz="2800" dirty="0">
                <a:effectLst/>
                <a:latin typeface="Arial"/>
                <a:ea typeface="Calibri" panose="020F0502020204030204" pitchFamily="34" charset="0"/>
                <a:cs typeface="Arial"/>
              </a:rPr>
              <a:t>Android 9.0 trở lên</a:t>
            </a:r>
            <a:endParaRPr lang="en-US" sz="2800" dirty="0">
              <a:effectLst/>
              <a:latin typeface="Arial"/>
              <a:ea typeface="Calibri" panose="020F0502020204030204" pitchFamily="34" charset="0"/>
              <a:cs typeface="Arial"/>
            </a:endParaRPr>
          </a:p>
        </p:txBody>
      </p:sp>
      <p:pic>
        <p:nvPicPr>
          <p:cNvPr id="5" name="Picture 6" descr="Icon&#10;&#10;Description automatically generated">
            <a:extLst>
              <a:ext uri="{FF2B5EF4-FFF2-40B4-BE49-F238E27FC236}">
                <a16:creationId xmlns:a16="http://schemas.microsoft.com/office/drawing/2014/main" id="{20C11256-A175-4965-9AEA-16CB00AE5253}"/>
              </a:ext>
            </a:extLst>
          </p:cNvPr>
          <p:cNvPicPr>
            <a:picLocks noChangeAspect="1"/>
          </p:cNvPicPr>
          <p:nvPr/>
        </p:nvPicPr>
        <p:blipFill>
          <a:blip r:embed="rId2"/>
          <a:stretch>
            <a:fillRect/>
          </a:stretch>
        </p:blipFill>
        <p:spPr>
          <a:xfrm>
            <a:off x="786481" y="3868578"/>
            <a:ext cx="2743200" cy="2743200"/>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B3471AF8-605C-4320-A94B-AEB8A2C1A7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6393" y="1439343"/>
            <a:ext cx="3329126" cy="5172435"/>
          </a:xfrm>
          <a:prstGeom prst="rect">
            <a:avLst/>
          </a:prstGeom>
        </p:spPr>
      </p:pic>
    </p:spTree>
    <p:extLst>
      <p:ext uri="{BB962C8B-B14F-4D97-AF65-F5344CB8AC3E}">
        <p14:creationId xmlns:p14="http://schemas.microsoft.com/office/powerpoint/2010/main" val="62683505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567A6C-CC46-472B-AEF9-02A85992AEC3}"/>
              </a:ext>
            </a:extLst>
          </p:cNvPr>
          <p:cNvSpPr>
            <a:spLocks noGrp="1"/>
          </p:cNvSpPr>
          <p:nvPr>
            <p:ph type="body" sz="quarter" idx="10"/>
          </p:nvPr>
        </p:nvSpPr>
        <p:spPr>
          <a:xfrm>
            <a:off x="2334035" y="263894"/>
            <a:ext cx="7523930" cy="724247"/>
          </a:xfrm>
        </p:spPr>
        <p:txBody>
          <a:bodyPr>
            <a:normAutofit/>
          </a:bodyPr>
          <a:lstStyle/>
          <a:p>
            <a:r>
              <a:rPr lang="en-US" sz="3400" dirty="0">
                <a:solidFill>
                  <a:schemeClr val="tx1"/>
                </a:solidFill>
                <a:latin typeface="Arial" panose="020B0604020202020204" pitchFamily="34" charset="0"/>
              </a:rPr>
              <a:t>TÀI LIỆU THAM KHẢO</a:t>
            </a:r>
          </a:p>
        </p:txBody>
      </p:sp>
      <p:sp>
        <p:nvSpPr>
          <p:cNvPr id="3" name="TextBox 2">
            <a:extLst>
              <a:ext uri="{FF2B5EF4-FFF2-40B4-BE49-F238E27FC236}">
                <a16:creationId xmlns:a16="http://schemas.microsoft.com/office/drawing/2014/main" id="{ABA8AEC6-1DDD-4AB9-90E7-829AFB3BA43D}"/>
              </a:ext>
            </a:extLst>
          </p:cNvPr>
          <p:cNvSpPr txBox="1"/>
          <p:nvPr/>
        </p:nvSpPr>
        <p:spPr>
          <a:xfrm>
            <a:off x="0" y="1291053"/>
            <a:ext cx="12191999" cy="589072"/>
          </a:xfrm>
          <a:prstGeom prst="rect">
            <a:avLst/>
          </a:prstGeom>
          <a:solidFill>
            <a:schemeClr val="bg1">
              <a:lumMod val="95000"/>
            </a:schemeClr>
          </a:solidFill>
        </p:spPr>
        <p:txBody>
          <a:bodyPr wrap="square" lIns="91440" tIns="45720" rIns="91440" bIns="45720" anchor="t">
            <a:spAutoFit/>
          </a:bodyPr>
          <a:lstStyle/>
          <a:p>
            <a:pPr marL="285750" indent="-285750" algn="just">
              <a:lnSpc>
                <a:spcPct val="150000"/>
              </a:lnSpc>
              <a:buFont typeface="Wingdings" panose="05000000000000000000" pitchFamily="2" charset="2"/>
              <a:buChar char="v"/>
            </a:pPr>
            <a:r>
              <a:rPr lang="en-US" sz="2400" b="1" dirty="0" err="1">
                <a:latin typeface="Calibri"/>
                <a:ea typeface="+mn-lt"/>
                <a:cs typeface="Arial"/>
              </a:rPr>
              <a:t>Các</a:t>
            </a:r>
            <a:r>
              <a:rPr lang="en-US" sz="2400" b="1" dirty="0">
                <a:latin typeface="Calibri"/>
                <a:ea typeface="+mn-lt"/>
                <a:cs typeface="Arial"/>
              </a:rPr>
              <a:t> </a:t>
            </a:r>
            <a:r>
              <a:rPr lang="en-US" sz="2400" b="1" dirty="0" err="1">
                <a:latin typeface="Calibri"/>
                <a:ea typeface="+mn-lt"/>
                <a:cs typeface="Arial"/>
              </a:rPr>
              <a:t>tài</a:t>
            </a:r>
            <a:r>
              <a:rPr lang="en-US" sz="2400" b="1" dirty="0">
                <a:latin typeface="Calibri"/>
                <a:ea typeface="+mn-lt"/>
                <a:cs typeface="Arial"/>
              </a:rPr>
              <a:t> </a:t>
            </a:r>
            <a:r>
              <a:rPr lang="en-US" sz="2400" b="1" dirty="0" err="1">
                <a:latin typeface="Calibri"/>
                <a:ea typeface="+mn-lt"/>
                <a:cs typeface="Arial"/>
              </a:rPr>
              <a:t>liệu</a:t>
            </a:r>
            <a:r>
              <a:rPr lang="en-US" sz="2400" b="1" dirty="0">
                <a:latin typeface="Calibri"/>
                <a:ea typeface="+mn-lt"/>
                <a:cs typeface="Arial"/>
              </a:rPr>
              <a:t> </a:t>
            </a:r>
            <a:r>
              <a:rPr lang="en-US" sz="2400" b="1" dirty="0" err="1">
                <a:latin typeface="Calibri"/>
                <a:ea typeface="+mn-lt"/>
                <a:cs typeface="Arial"/>
              </a:rPr>
              <a:t>tham</a:t>
            </a:r>
            <a:r>
              <a:rPr lang="en-US" sz="2400" b="1" dirty="0">
                <a:latin typeface="Calibri"/>
                <a:ea typeface="+mn-lt"/>
                <a:cs typeface="Arial"/>
              </a:rPr>
              <a:t> </a:t>
            </a:r>
            <a:r>
              <a:rPr lang="en-US" sz="2400" b="1" dirty="0" err="1">
                <a:latin typeface="Calibri"/>
                <a:ea typeface="+mn-lt"/>
                <a:cs typeface="Arial"/>
              </a:rPr>
              <a:t>khảo</a:t>
            </a:r>
            <a:r>
              <a:rPr lang="en-US" sz="2400" b="1" dirty="0">
                <a:latin typeface="Calibri"/>
                <a:ea typeface="+mn-lt"/>
                <a:cs typeface="Arial"/>
              </a:rPr>
              <a:t>:</a:t>
            </a:r>
            <a:endParaRPr lang="en-US" sz="2400" dirty="0">
              <a:latin typeface="Calibri"/>
              <a:ea typeface="+mn-lt"/>
              <a:cs typeface="Arial"/>
            </a:endParaRPr>
          </a:p>
        </p:txBody>
      </p:sp>
      <p:sp>
        <p:nvSpPr>
          <p:cNvPr id="4" name="TextBox 3">
            <a:extLst>
              <a:ext uri="{FF2B5EF4-FFF2-40B4-BE49-F238E27FC236}">
                <a16:creationId xmlns:a16="http://schemas.microsoft.com/office/drawing/2014/main" id="{86BFB2F9-F14B-4DE6-8FD1-D7D9B50337E4}"/>
              </a:ext>
            </a:extLst>
          </p:cNvPr>
          <p:cNvSpPr txBox="1"/>
          <p:nvPr/>
        </p:nvSpPr>
        <p:spPr>
          <a:xfrm>
            <a:off x="95249" y="2271382"/>
            <a:ext cx="5934075" cy="3790781"/>
          </a:xfrm>
          <a:prstGeom prst="rect">
            <a:avLst/>
          </a:prstGeom>
          <a:solidFill>
            <a:schemeClr val="bg1">
              <a:lumMod val="95000"/>
            </a:schemeClr>
          </a:solidFill>
        </p:spPr>
        <p:txBody>
          <a:bodyPr wrap="square" rtlCol="0">
            <a:spAutoFit/>
          </a:bodyPr>
          <a:lstStyle/>
          <a:p>
            <a:pPr marL="342900" marR="0" lvl="0" indent="-342900">
              <a:lnSpc>
                <a:spcPct val="107000"/>
              </a:lnSpc>
              <a:spcBef>
                <a:spcPts val="500"/>
              </a:spcBef>
              <a:spcAft>
                <a:spcPts val="0"/>
              </a:spcAft>
              <a:buFont typeface="+mj-lt"/>
              <a:buAutoNum type="arabicPeriod"/>
            </a:pPr>
            <a:r>
              <a:rPr lang="vi-VN" sz="1800" b="1" dirty="0">
                <a:effectLst/>
                <a:latin typeface="Segoe UI" panose="020B0502040204020203" pitchFamily="34" charset="0"/>
                <a:ea typeface="Segoe UI" panose="020B0502040204020203" pitchFamily="34" charset="0"/>
                <a:cs typeface="Segoe UI" panose="020B0502040204020203" pitchFamily="34" charset="0"/>
              </a:rPr>
              <a:t>How to Crop Image from Camera or Gallery in Android</a:t>
            </a:r>
            <a:br>
              <a:rPr lang="en-US" sz="1800" dirty="0">
                <a:effectLst/>
                <a:latin typeface="Segoe UI" panose="020B0502040204020203" pitchFamily="34" charset="0"/>
                <a:ea typeface="Calibri" panose="020F0502020204030204" pitchFamily="34" charset="0"/>
                <a:cs typeface="Arial" panose="020B0604020202020204" pitchFamily="34" charset="0"/>
              </a:rPr>
            </a:br>
            <a:r>
              <a:rPr lang="vi-VN" sz="1600" dirty="0">
                <a:effectLst/>
                <a:latin typeface="Calibri" panose="020F0502020204030204" pitchFamily="34" charset="0"/>
                <a:ea typeface="Calibri" panose="020F0502020204030204" pitchFamily="34" charset="0"/>
                <a:cs typeface="Arial" panose="020B0604020202020204" pitchFamily="34" charset="0"/>
              </a:rPr>
              <a:t>Liên kết</a:t>
            </a:r>
            <a:r>
              <a:rPr lang="en-US" sz="1600" dirty="0">
                <a:effectLst/>
                <a:latin typeface="Calibri" panose="020F0502020204030204" pitchFamily="34" charset="0"/>
                <a:ea typeface="Calibri" panose="020F0502020204030204" pitchFamily="34" charset="0"/>
                <a:cs typeface="Arial" panose="020B0604020202020204" pitchFamily="34" charset="0"/>
              </a:rPr>
              <a:t>:</a:t>
            </a:r>
            <a:r>
              <a:rPr lang="vi-VN" sz="1600" dirty="0">
                <a:effectLst/>
                <a:latin typeface="Calibri" panose="020F0502020204030204" pitchFamily="34" charset="0"/>
                <a:ea typeface="Calibri" panose="020F0502020204030204" pitchFamily="34" charset="0"/>
                <a:cs typeface="Arial" panose="020B0604020202020204" pitchFamily="34" charset="0"/>
              </a:rPr>
              <a:t> </a:t>
            </a:r>
            <a:r>
              <a:rPr lang="vi-VN" sz="1600" u="sng" dirty="0">
                <a:solidFill>
                  <a:srgbClr val="0000FF"/>
                </a:solidFill>
                <a:latin typeface="Calibri" panose="020F0502020204030204" pitchFamily="34" charset="0"/>
                <a:ea typeface="Calibri" panose="020F0502020204030204" pitchFamily="34" charset="0"/>
                <a:cs typeface="Arial" panose="020B0604020202020204" pitchFamily="34" charset="0"/>
              </a:rPr>
              <a:t>https://www.youtube.com/watch?v=X7YQy3ayjOg</a:t>
            </a:r>
            <a:endParaRPr lang="en-US" sz="1600" u="sng" dirty="0">
              <a:solidFill>
                <a:srgbClr val="0000FF"/>
              </a:solidFill>
              <a:latin typeface="Segoe UI" panose="020B0502040204020203" pitchFamily="34" charset="0"/>
              <a:ea typeface="Calibri" panose="020F0502020204030204" pitchFamily="34" charset="0"/>
              <a:cs typeface="Arial" panose="020B0604020202020204" pitchFamily="34" charset="0"/>
            </a:endParaRPr>
          </a:p>
          <a:p>
            <a:pPr marL="342900" marR="0" lvl="0" indent="-342900">
              <a:lnSpc>
                <a:spcPct val="107000"/>
              </a:lnSpc>
              <a:spcBef>
                <a:spcPts val="500"/>
              </a:spcBef>
              <a:spcAft>
                <a:spcPts val="0"/>
              </a:spcAft>
              <a:buFont typeface="+mj-lt"/>
              <a:buAutoNum type="arabicPeriod"/>
            </a:pPr>
            <a:r>
              <a:rPr lang="vi-VN" sz="1800" b="1" dirty="0">
                <a:effectLst/>
                <a:latin typeface="Segoe UI" panose="020B0502040204020203" pitchFamily="34" charset="0"/>
                <a:ea typeface="Segoe UI" panose="020B0502040204020203" pitchFamily="34" charset="0"/>
                <a:cs typeface="Segoe UI" panose="020B0502040204020203" pitchFamily="34" charset="0"/>
              </a:rPr>
              <a:t>Sharing files</a:t>
            </a:r>
            <a:br>
              <a:rPr lang="en-US" sz="1800" dirty="0">
                <a:effectLst/>
                <a:latin typeface="Segoe UI" panose="020B0502040204020203" pitchFamily="34" charset="0"/>
                <a:ea typeface="Calibri" panose="020F0502020204030204" pitchFamily="34" charset="0"/>
                <a:cs typeface="Arial" panose="020B0604020202020204" pitchFamily="34" charset="0"/>
              </a:rPr>
            </a:br>
            <a:r>
              <a:rPr lang="vi-VN" sz="1600" dirty="0">
                <a:effectLst/>
                <a:latin typeface="Calibri" panose="020F0502020204030204" pitchFamily="34" charset="0"/>
                <a:ea typeface="Calibri" panose="020F0502020204030204" pitchFamily="34" charset="0"/>
                <a:cs typeface="Arial" panose="020B0604020202020204" pitchFamily="34" charset="0"/>
              </a:rPr>
              <a:t>Liên kết: </a:t>
            </a:r>
            <a:r>
              <a:rPr lang="vi-VN" sz="16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2"/>
              </a:rPr>
              <a:t>https://developer.android.com/training/secure-file-sharing</a:t>
            </a:r>
            <a:endParaRPr lang="en-US" sz="1600" u="sng" dirty="0">
              <a:solidFill>
                <a:srgbClr val="0000FF"/>
              </a:solidFill>
              <a:latin typeface="Segoe UI" panose="020B0502040204020203" pitchFamily="34" charset="0"/>
              <a:ea typeface="Calibri" panose="020F0502020204030204" pitchFamily="34" charset="0"/>
              <a:cs typeface="Arial" panose="020B0604020202020204" pitchFamily="34" charset="0"/>
            </a:endParaRPr>
          </a:p>
          <a:p>
            <a:pPr marL="342900" marR="0" lvl="0" indent="-342900">
              <a:lnSpc>
                <a:spcPct val="107000"/>
              </a:lnSpc>
              <a:spcBef>
                <a:spcPts val="500"/>
              </a:spcBef>
              <a:spcAft>
                <a:spcPts val="0"/>
              </a:spcAft>
              <a:buFont typeface="+mj-lt"/>
              <a:buAutoNum type="arabicPeriod"/>
            </a:pPr>
            <a:r>
              <a:rPr lang="vi-VN" sz="1800" b="1" dirty="0">
                <a:effectLst/>
                <a:latin typeface="Segoe UI" panose="020B0502040204020203" pitchFamily="34" charset="0"/>
                <a:ea typeface="Segoe UI" panose="020B0502040204020203" pitchFamily="34" charset="0"/>
                <a:cs typeface="Segoe UI" panose="020B0502040204020203" pitchFamily="34" charset="0"/>
              </a:rPr>
              <a:t>How to save image in Android Q</a:t>
            </a:r>
            <a:br>
              <a:rPr lang="en-US" sz="1800" dirty="0">
                <a:effectLst/>
                <a:latin typeface="Segoe UI" panose="020B0502040204020203" pitchFamily="34" charset="0"/>
                <a:ea typeface="Calibri" panose="020F0502020204030204" pitchFamily="34" charset="0"/>
                <a:cs typeface="Arial" panose="020B0604020202020204" pitchFamily="34" charset="0"/>
              </a:rPr>
            </a:br>
            <a:r>
              <a:rPr lang="vi-VN" sz="1600" dirty="0">
                <a:effectLst/>
                <a:latin typeface="Calibri" panose="020F0502020204030204" pitchFamily="34" charset="0"/>
                <a:ea typeface="Calibri" panose="020F0502020204030204" pitchFamily="34" charset="0"/>
                <a:cs typeface="Arial" panose="020B0604020202020204" pitchFamily="34" charset="0"/>
              </a:rPr>
              <a:t>Liên kết: </a:t>
            </a:r>
            <a:r>
              <a:rPr lang="vi-VN" sz="16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3"/>
              </a:rPr>
              <a:t>https://www.youtube.com/watch?v=f9-smcUFksQ</a:t>
            </a:r>
            <a:endParaRPr lang="en-US" sz="1600" dirty="0">
              <a:effectLst/>
              <a:latin typeface="Segoe UI" panose="020B0502040204020203"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vi-VN" sz="1800" b="1" dirty="0">
                <a:effectLst/>
                <a:latin typeface="Segoe UI" panose="020B0502040204020203" pitchFamily="34" charset="0"/>
                <a:ea typeface="Segoe UI" panose="020B0502040204020203" pitchFamily="34" charset="0"/>
                <a:cs typeface="Segoe UI" panose="020B0502040204020203" pitchFamily="34" charset="0"/>
              </a:rPr>
              <a:t>Take photos</a:t>
            </a:r>
            <a:br>
              <a:rPr lang="en-US" sz="1800" dirty="0">
                <a:effectLst/>
                <a:latin typeface="Segoe UI" panose="020B0502040204020203" pitchFamily="34" charset="0"/>
                <a:ea typeface="Calibri" panose="020F0502020204030204" pitchFamily="34" charset="0"/>
                <a:cs typeface="Arial" panose="020B0604020202020204" pitchFamily="34" charset="0"/>
              </a:rPr>
            </a:br>
            <a:r>
              <a:rPr lang="vi-VN" sz="1600" dirty="0">
                <a:effectLst/>
                <a:latin typeface="Calibri" panose="020F0502020204030204" pitchFamily="34" charset="0"/>
                <a:ea typeface="Calibri" panose="020F0502020204030204" pitchFamily="34" charset="0"/>
                <a:cs typeface="Arial" panose="020B0604020202020204" pitchFamily="34" charset="0"/>
              </a:rPr>
              <a:t>Liên kết: </a:t>
            </a:r>
            <a:r>
              <a:rPr lang="vi-VN" sz="16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4"/>
              </a:rPr>
              <a:t>https://developer.android.com/training/camera/photobasics</a:t>
            </a:r>
            <a:endParaRPr lang="en-US" sz="1600" u="sng" dirty="0">
              <a:solidFill>
                <a:srgbClr val="0000FF"/>
              </a:solidFill>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0"/>
              </a:spcAft>
            </a:pPr>
            <a:endParaRPr lang="en-US" sz="1600" u="sng" dirty="0">
              <a:solidFill>
                <a:srgbClr val="0000FF"/>
              </a:solidFill>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0"/>
              </a:spcAft>
            </a:pPr>
            <a:endParaRPr lang="en-US" sz="1600" dirty="0">
              <a:effectLst/>
              <a:latin typeface="Segoe UI" panose="020B0502040204020203" pitchFamily="34" charset="0"/>
              <a:ea typeface="Calibri" panose="020F050202020403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C97354C5-9443-4B5B-B5B5-0602D245658A}"/>
              </a:ext>
            </a:extLst>
          </p:cNvPr>
          <p:cNvSpPr txBox="1"/>
          <p:nvPr/>
        </p:nvSpPr>
        <p:spPr>
          <a:xfrm>
            <a:off x="6096000" y="2271382"/>
            <a:ext cx="5934075" cy="3726661"/>
          </a:xfrm>
          <a:prstGeom prst="rect">
            <a:avLst/>
          </a:prstGeom>
          <a:solidFill>
            <a:schemeClr val="bg1">
              <a:lumMod val="95000"/>
            </a:schemeClr>
          </a:solidFill>
        </p:spPr>
        <p:txBody>
          <a:bodyPr wrap="square" rtlCol="0">
            <a:spAutoFit/>
          </a:bodyPr>
          <a:lstStyle/>
          <a:p>
            <a:pPr marL="342900" marR="0" lvl="0" indent="-342900">
              <a:lnSpc>
                <a:spcPct val="107000"/>
              </a:lnSpc>
              <a:spcBef>
                <a:spcPts val="500"/>
              </a:spcBef>
              <a:spcAft>
                <a:spcPts val="0"/>
              </a:spcAft>
              <a:buFont typeface="+mj-lt"/>
              <a:buAutoNum type="arabicPeriod" startAt="5"/>
            </a:pPr>
            <a:r>
              <a:rPr lang="en-US" sz="1800" b="1" dirty="0">
                <a:effectLst/>
                <a:latin typeface="Segoe UI" panose="020B0502040204020203" pitchFamily="34" charset="0"/>
                <a:ea typeface="Segoe UI" panose="020B0502040204020203" pitchFamily="34" charset="0"/>
                <a:cs typeface="Segoe UI" panose="020B0502040204020203" pitchFamily="34" charset="0"/>
              </a:rPr>
              <a:t>Android Pdf Viewer</a:t>
            </a:r>
            <a:br>
              <a:rPr lang="en-US" sz="1800" dirty="0">
                <a:effectLst/>
                <a:latin typeface="Segoe UI" panose="020B0502040204020203" pitchFamily="34" charset="0"/>
                <a:ea typeface="Calibri" panose="020F0502020204030204" pitchFamily="34" charset="0"/>
                <a:cs typeface="Arial" panose="020B0604020202020204" pitchFamily="34" charset="0"/>
              </a:rPr>
            </a:br>
            <a:r>
              <a:rPr lang="en-US" sz="1600" dirty="0" err="1">
                <a:effectLst/>
                <a:latin typeface="Calibri" panose="020F0502020204030204" pitchFamily="34" charset="0"/>
                <a:ea typeface="Segoe UI" panose="020B0502040204020203" pitchFamily="34" charset="0"/>
                <a:cs typeface="Arial" panose="020B0604020202020204" pitchFamily="34" charset="0"/>
              </a:rPr>
              <a:t>Liên</a:t>
            </a:r>
            <a:r>
              <a:rPr lang="en-US" sz="1600" dirty="0">
                <a:effectLst/>
                <a:latin typeface="Calibri" panose="020F0502020204030204" pitchFamily="34" charset="0"/>
                <a:ea typeface="Segoe UI" panose="020B0502040204020203" pitchFamily="34" charset="0"/>
                <a:cs typeface="Arial" panose="020B0604020202020204" pitchFamily="34" charset="0"/>
              </a:rPr>
              <a:t> </a:t>
            </a:r>
            <a:r>
              <a:rPr lang="en-US" sz="1600" dirty="0" err="1">
                <a:effectLst/>
                <a:latin typeface="Calibri" panose="020F0502020204030204" pitchFamily="34" charset="0"/>
                <a:ea typeface="Segoe UI" panose="020B0502040204020203" pitchFamily="34" charset="0"/>
                <a:cs typeface="Arial" panose="020B0604020202020204" pitchFamily="34" charset="0"/>
              </a:rPr>
              <a:t>kết</a:t>
            </a:r>
            <a:r>
              <a:rPr lang="en-US" sz="1600" dirty="0">
                <a:effectLst/>
                <a:latin typeface="Calibri" panose="020F0502020204030204" pitchFamily="34" charset="0"/>
                <a:ea typeface="Segoe UI" panose="020B0502040204020203" pitchFamily="34" charset="0"/>
                <a:cs typeface="Arial" panose="020B0604020202020204" pitchFamily="34" charset="0"/>
              </a:rPr>
              <a:t>: </a:t>
            </a:r>
            <a:r>
              <a:rPr lang="en-US" sz="1600" u="sng" dirty="0">
                <a:solidFill>
                  <a:srgbClr val="0000FF"/>
                </a:solidFill>
                <a:effectLst/>
                <a:latin typeface="Calibri" panose="020F0502020204030204" pitchFamily="34" charset="0"/>
                <a:ea typeface="Segoe UI" panose="020B0502040204020203" pitchFamily="34" charset="0"/>
                <a:cs typeface="Arial" panose="020B0604020202020204" pitchFamily="34" charset="0"/>
                <a:hlinkClick r:id="rId5"/>
              </a:rPr>
              <a:t>https://github.com/barteksc/AndroidPdfViewer</a:t>
            </a:r>
            <a:endParaRPr lang="en-US" sz="1600" u="sng" dirty="0">
              <a:solidFill>
                <a:srgbClr val="0000FF"/>
              </a:solidFill>
              <a:latin typeface="Calibri" panose="020F0502020204030204" pitchFamily="34" charset="0"/>
              <a:ea typeface="Segoe UI" panose="020B0502040204020203" pitchFamily="34" charset="0"/>
              <a:cs typeface="Arial" panose="020B0604020202020204" pitchFamily="34" charset="0"/>
            </a:endParaRPr>
          </a:p>
          <a:p>
            <a:pPr marL="342900" marR="0" lvl="0" indent="-342900">
              <a:lnSpc>
                <a:spcPct val="107000"/>
              </a:lnSpc>
              <a:spcBef>
                <a:spcPts val="500"/>
              </a:spcBef>
              <a:spcAft>
                <a:spcPts val="0"/>
              </a:spcAft>
              <a:buFont typeface="+mj-lt"/>
              <a:buAutoNum type="arabicPeriod" startAt="5"/>
            </a:pPr>
            <a:r>
              <a:rPr lang="vi-VN" sz="1800" b="1" dirty="0">
                <a:effectLst/>
                <a:latin typeface="Segoe UI" panose="020B0502040204020203" pitchFamily="34" charset="0"/>
                <a:ea typeface="Calibri" panose="020F0502020204030204" pitchFamily="34" charset="0"/>
                <a:cs typeface="Arial" panose="020B0604020202020204" pitchFamily="34" charset="0"/>
              </a:rPr>
              <a:t>How to think like a funtional programmer</a:t>
            </a:r>
            <a:r>
              <a:rPr lang="vi-VN" sz="1800" dirty="0">
                <a:effectLst/>
                <a:latin typeface="Segoe UI" panose="020B0502040204020203" pitchFamily="34" charset="0"/>
                <a:ea typeface="Calibri" panose="020F0502020204030204" pitchFamily="34" charset="0"/>
                <a:cs typeface="Arial" panose="020B0604020202020204" pitchFamily="34" charset="0"/>
              </a:rPr>
              <a:t>.</a:t>
            </a:r>
            <a:br>
              <a:rPr lang="en-US" sz="1800" dirty="0">
                <a:effectLst/>
                <a:latin typeface="Segoe UI" panose="020B0502040204020203" pitchFamily="34" charset="0"/>
                <a:ea typeface="Calibri" panose="020F0502020204030204" pitchFamily="34" charset="0"/>
                <a:cs typeface="Arial" panose="020B0604020202020204" pitchFamily="34" charset="0"/>
              </a:rPr>
            </a:br>
            <a:r>
              <a:rPr lang="vi-VN" sz="1600" dirty="0">
                <a:effectLst/>
                <a:latin typeface="Segoe UI" panose="020B0502040204020203" pitchFamily="34" charset="0"/>
                <a:ea typeface="Calibri" panose="020F0502020204030204" pitchFamily="34" charset="0"/>
                <a:cs typeface="Arial" panose="020B0604020202020204" pitchFamily="34" charset="0"/>
              </a:rPr>
              <a:t>Liên kết: </a:t>
            </a:r>
            <a:r>
              <a:rPr lang="vi-VN" sz="1600" u="sng" dirty="0">
                <a:solidFill>
                  <a:srgbClr val="0000FF"/>
                </a:solidFill>
                <a:effectLst/>
                <a:latin typeface="Segoe UI" panose="020B0502040204020203" pitchFamily="34" charset="0"/>
                <a:ea typeface="Calibri" panose="020F0502020204030204" pitchFamily="34" charset="0"/>
                <a:cs typeface="Arial" panose="020B0604020202020204" pitchFamily="34" charset="0"/>
                <a:hlinkClick r:id="rId6"/>
              </a:rPr>
              <a:t>http://www.codeproject.com/Articles/462767/How-to-Think-Like-a-Functional-Programmer</a:t>
            </a:r>
            <a:endParaRPr lang="en-US" sz="1600" dirty="0">
              <a:effectLst/>
              <a:latin typeface="Segoe UI" panose="020B0502040204020203"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startAt="5"/>
            </a:pPr>
            <a:r>
              <a:rPr lang="vi-VN" sz="1800" b="1" dirty="0">
                <a:effectLst/>
                <a:latin typeface="Segoe UI" panose="020B0502040204020203" pitchFamily="34" charset="0"/>
                <a:ea typeface="Calibri" panose="020F0502020204030204" pitchFamily="34" charset="0"/>
                <a:cs typeface="Arial" panose="020B0604020202020204" pitchFamily="34" charset="0"/>
              </a:rPr>
              <a:t>How to Crop Image from Camera or Gallery in Android</a:t>
            </a:r>
            <a:br>
              <a:rPr lang="en-US" sz="1800" dirty="0">
                <a:effectLst/>
                <a:latin typeface="Segoe UI" panose="020B0502040204020203" pitchFamily="34" charset="0"/>
                <a:ea typeface="Calibri" panose="020F0502020204030204" pitchFamily="34" charset="0"/>
                <a:cs typeface="Arial" panose="020B0604020202020204" pitchFamily="34" charset="0"/>
              </a:rPr>
            </a:br>
            <a:r>
              <a:rPr lang="vi-VN" sz="1600" dirty="0">
                <a:effectLst/>
                <a:latin typeface="Segoe UI" panose="020B0502040204020203" pitchFamily="34" charset="0"/>
                <a:ea typeface="Calibri" panose="020F0502020204030204" pitchFamily="34" charset="0"/>
                <a:cs typeface="Arial" panose="020B0604020202020204" pitchFamily="34" charset="0"/>
              </a:rPr>
              <a:t>Liên kết: </a:t>
            </a:r>
            <a:r>
              <a:rPr lang="vi-VN" sz="1600" u="sng" dirty="0">
                <a:solidFill>
                  <a:srgbClr val="0000FF"/>
                </a:solidFill>
                <a:latin typeface="Segoe UI" panose="020B0502040204020203" pitchFamily="34" charset="0"/>
                <a:ea typeface="Calibri" panose="020F0502020204030204" pitchFamily="34" charset="0"/>
                <a:cs typeface="Arial" panose="020B0604020202020204" pitchFamily="34" charset="0"/>
                <a:hlinkClick r:id="rId7"/>
              </a:rPr>
              <a:t>https://youtu.be/X7YQy3ayjOg</a:t>
            </a:r>
            <a:endParaRPr lang="en-US" sz="1600" u="sng" dirty="0">
              <a:solidFill>
                <a:srgbClr val="0000FF"/>
              </a:solidFill>
              <a:latin typeface="Segoe UI" panose="020B0502040204020203"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startAt="5"/>
            </a:pPr>
            <a:r>
              <a:rPr lang="vi-VN" sz="1800" b="1" dirty="0">
                <a:effectLst/>
                <a:latin typeface="Segoe UI" panose="020B0502040204020203" pitchFamily="34" charset="0"/>
                <a:ea typeface="Calibri" panose="020F0502020204030204" pitchFamily="34" charset="0"/>
                <a:cs typeface="Arial" panose="020B0604020202020204" pitchFamily="34" charset="0"/>
              </a:rPr>
              <a:t>PrintedPdfDocument</a:t>
            </a:r>
            <a:br>
              <a:rPr lang="en-US" sz="1800" dirty="0">
                <a:effectLst/>
                <a:latin typeface="Segoe UI" panose="020B0502040204020203" pitchFamily="34" charset="0"/>
                <a:ea typeface="Calibri" panose="020F0502020204030204" pitchFamily="34" charset="0"/>
                <a:cs typeface="Arial" panose="020B0604020202020204" pitchFamily="34" charset="0"/>
              </a:rPr>
            </a:br>
            <a:r>
              <a:rPr lang="vi-VN" sz="1600" dirty="0">
                <a:effectLst/>
                <a:latin typeface="Segoe UI" panose="020B0502040204020203" pitchFamily="34" charset="0"/>
                <a:ea typeface="Calibri" panose="020F0502020204030204" pitchFamily="34" charset="0"/>
                <a:cs typeface="Arial" panose="020B0604020202020204" pitchFamily="34" charset="0"/>
              </a:rPr>
              <a:t>Liên kết: </a:t>
            </a:r>
            <a:r>
              <a:rPr lang="vi-VN" sz="1600" u="sng" dirty="0">
                <a:solidFill>
                  <a:srgbClr val="0000FF"/>
                </a:solidFill>
                <a:effectLst/>
                <a:latin typeface="Segoe UI" panose="020B0502040204020203" pitchFamily="34" charset="0"/>
                <a:ea typeface="Calibri" panose="020F0502020204030204" pitchFamily="34" charset="0"/>
                <a:cs typeface="Arial" panose="020B0604020202020204" pitchFamily="34" charset="0"/>
                <a:hlinkClick r:id="rId8"/>
              </a:rPr>
              <a:t>https://developer.android.com/reference/android/print/pdf/PrintedPdfDocument#PrintedPdfDocument(android.content.Context,%20android.print.PrintAttributes</a:t>
            </a:r>
            <a:r>
              <a:rPr lang="vi-VN" sz="1600" dirty="0">
                <a:effectLst/>
                <a:latin typeface="Segoe UI" panose="020B0502040204020203" pitchFamily="34" charset="0"/>
                <a:ea typeface="Calibri" panose="020F0502020204030204" pitchFamily="34" charset="0"/>
                <a:cs typeface="Arial" panose="020B0604020202020204" pitchFamily="34" charset="0"/>
              </a:rPr>
              <a:t>)</a:t>
            </a:r>
            <a:endParaRPr lang="en-US" sz="1600" dirty="0">
              <a:effectLst/>
              <a:latin typeface="Segoe UI" panose="020B0502040204020203"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57382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A86108-EA5E-433A-89B9-8CBF372FEC60}"/>
              </a:ext>
            </a:extLst>
          </p:cNvPr>
          <p:cNvSpPr>
            <a:spLocks noGrp="1"/>
          </p:cNvSpPr>
          <p:nvPr>
            <p:ph type="body" sz="quarter" idx="10"/>
          </p:nvPr>
        </p:nvSpPr>
        <p:spPr>
          <a:xfrm>
            <a:off x="978159" y="1987421"/>
            <a:ext cx="10235682" cy="3984172"/>
          </a:xfrm>
          <a:solidFill>
            <a:schemeClr val="bg1">
              <a:lumMod val="95000"/>
            </a:schemeClr>
          </a:solidFill>
        </p:spPr>
        <p:txBody>
          <a:bodyPr>
            <a:normAutofit/>
          </a:bodyPr>
          <a:lstStyle/>
          <a:p>
            <a:r>
              <a:rPr lang="en-US">
                <a:solidFill>
                  <a:schemeClr val="tx1"/>
                </a:solidFill>
              </a:rPr>
              <a:t>CẢM ƠN THẦY VÀ CÁC BẠN ĐÃ THEO DÕI PHẦN TRÌNH BÀY CỦA NHÓM</a:t>
            </a:r>
          </a:p>
        </p:txBody>
      </p:sp>
    </p:spTree>
    <p:extLst>
      <p:ext uri="{BB962C8B-B14F-4D97-AF65-F5344CB8AC3E}">
        <p14:creationId xmlns:p14="http://schemas.microsoft.com/office/powerpoint/2010/main" val="1782505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4AD9E3-DE23-4787-8547-1A6C41FD4F73}"/>
              </a:ext>
            </a:extLst>
          </p:cNvPr>
          <p:cNvSpPr txBox="1"/>
          <p:nvPr/>
        </p:nvSpPr>
        <p:spPr>
          <a:xfrm>
            <a:off x="3860746" y="365760"/>
            <a:ext cx="4470508" cy="646331"/>
          </a:xfrm>
          <a:prstGeom prst="rect">
            <a:avLst/>
          </a:prstGeom>
          <a:noFill/>
        </p:spPr>
        <p:txBody>
          <a:bodyPr wrap="square" rtlCol="0">
            <a:spAutoFit/>
          </a:bodyPr>
          <a:lstStyle/>
          <a:p>
            <a:r>
              <a:rPr lang="en-US" sz="3600">
                <a:latin typeface="Arial" panose="020B0604020202020204" pitchFamily="34" charset="0"/>
                <a:cs typeface="Arial" panose="020B0604020202020204" pitchFamily="34" charset="0"/>
              </a:rPr>
              <a:t>GIỚI THIỆU ĐỒ ÁN</a:t>
            </a:r>
          </a:p>
        </p:txBody>
      </p:sp>
      <p:sp>
        <p:nvSpPr>
          <p:cNvPr id="6" name="TextBox 5">
            <a:extLst>
              <a:ext uri="{FF2B5EF4-FFF2-40B4-BE49-F238E27FC236}">
                <a16:creationId xmlns:a16="http://schemas.microsoft.com/office/drawing/2014/main" id="{775136B6-00B0-469E-83B1-FEBE2167CE59}"/>
              </a:ext>
            </a:extLst>
          </p:cNvPr>
          <p:cNvSpPr txBox="1"/>
          <p:nvPr/>
        </p:nvSpPr>
        <p:spPr>
          <a:xfrm>
            <a:off x="284195" y="1336137"/>
            <a:ext cx="11623610" cy="2585323"/>
          </a:xfrm>
          <a:prstGeom prst="rect">
            <a:avLst/>
          </a:prstGeom>
          <a:solidFill>
            <a:schemeClr val="bg1">
              <a:lumMod val="95000"/>
            </a:schemeClr>
          </a:solidFill>
        </p:spPr>
        <p:txBody>
          <a:bodyPr wrap="square" lIns="91440" tIns="45720" rIns="91440" bIns="45720" anchor="t">
            <a:spAutoFit/>
          </a:bodyPr>
          <a:lstStyle/>
          <a:p>
            <a:pPr marL="285750" indent="-285750" algn="just">
              <a:lnSpc>
                <a:spcPct val="150000"/>
              </a:lnSpc>
              <a:buFont typeface="Wingdings" panose="05000000000000000000" pitchFamily="2" charset="2"/>
              <a:buChar char="v"/>
            </a:pPr>
            <a:r>
              <a:rPr lang="en-US" sz="2400" b="1" dirty="0" err="1">
                <a:latin typeface="Arial"/>
                <a:ea typeface="Calibri" panose="020F0502020204030204" pitchFamily="34" charset="0"/>
                <a:cs typeface="Arial"/>
              </a:rPr>
              <a:t>Mục</a:t>
            </a:r>
            <a:r>
              <a:rPr lang="en-US" sz="2400" b="1" dirty="0">
                <a:latin typeface="Arial"/>
                <a:ea typeface="Calibri" panose="020F0502020204030204" pitchFamily="34" charset="0"/>
                <a:cs typeface="Arial"/>
              </a:rPr>
              <a:t> </a:t>
            </a:r>
            <a:r>
              <a:rPr lang="en-US" sz="2400" b="1" dirty="0" err="1">
                <a:latin typeface="Arial"/>
                <a:ea typeface="Calibri" panose="020F0502020204030204" pitchFamily="34" charset="0"/>
                <a:cs typeface="Arial"/>
              </a:rPr>
              <a:t>tiêu</a:t>
            </a:r>
            <a:r>
              <a:rPr lang="en-US" sz="2400" b="1" dirty="0">
                <a:latin typeface="Arial"/>
                <a:ea typeface="Calibri" panose="020F0502020204030204" pitchFamily="34" charset="0"/>
                <a:cs typeface="Arial"/>
              </a:rPr>
              <a:t> </a:t>
            </a:r>
            <a:r>
              <a:rPr lang="en-US" sz="2400" b="1" dirty="0" err="1">
                <a:latin typeface="Arial"/>
                <a:ea typeface="Calibri" panose="020F0502020204030204" pitchFamily="34" charset="0"/>
                <a:cs typeface="Arial"/>
              </a:rPr>
              <a:t>của</a:t>
            </a:r>
            <a:r>
              <a:rPr lang="en-US" sz="2400" b="1" dirty="0">
                <a:latin typeface="Arial"/>
                <a:ea typeface="Calibri" panose="020F0502020204030204" pitchFamily="34" charset="0"/>
                <a:cs typeface="Arial"/>
              </a:rPr>
              <a:t> </a:t>
            </a:r>
            <a:r>
              <a:rPr lang="en-US" sz="2400" b="1" dirty="0" err="1">
                <a:latin typeface="Arial"/>
                <a:ea typeface="Calibri" panose="020F0502020204030204" pitchFamily="34" charset="0"/>
                <a:cs typeface="Arial"/>
              </a:rPr>
              <a:t>chương</a:t>
            </a:r>
            <a:r>
              <a:rPr lang="en-US" sz="2400" b="1" dirty="0">
                <a:latin typeface="Arial"/>
                <a:ea typeface="Calibri" panose="020F0502020204030204" pitchFamily="34" charset="0"/>
                <a:cs typeface="Arial"/>
              </a:rPr>
              <a:t> </a:t>
            </a:r>
            <a:r>
              <a:rPr lang="en-US" sz="2400" b="1" dirty="0" err="1">
                <a:latin typeface="Arial"/>
                <a:ea typeface="Calibri" panose="020F0502020204030204" pitchFamily="34" charset="0"/>
                <a:cs typeface="Arial"/>
              </a:rPr>
              <a:t>trình</a:t>
            </a:r>
            <a:r>
              <a:rPr lang="en-US" sz="2400" b="1" dirty="0">
                <a:latin typeface="Arial"/>
                <a:ea typeface="Calibri" panose="020F0502020204030204" pitchFamily="34" charset="0"/>
                <a:cs typeface="Arial"/>
              </a:rPr>
              <a:t>:</a:t>
            </a:r>
            <a:endParaRPr lang="en-US" sz="2400" b="1" dirty="0">
              <a:latin typeface="Arial"/>
              <a:cs typeface="Arial"/>
            </a:endParaRPr>
          </a:p>
          <a:p>
            <a:pPr algn="just">
              <a:lnSpc>
                <a:spcPct val="150000"/>
              </a:lnSpc>
            </a:pPr>
            <a:r>
              <a:rPr lang="vi-VN" sz="1800" dirty="0">
                <a:effectLst/>
                <a:latin typeface="Arial"/>
                <a:ea typeface="Calibri" panose="020F0502020204030204" pitchFamily="34" charset="0"/>
                <a:cs typeface="Segoe UI"/>
              </a:rPr>
              <a:t>Scanner Application là phầm mềm hoạt động trên nền tảng Android, hỗ trợ scan tài liệu bằng máy ảnh điện thoại một cách nhanh chóng. Chức năng chính là chụp hình tại liệu cần scan hoặc chọn hình có sẵn từ thư viện ảnh (Cho phép chỉnh sửa crop sau khi chụp) rồi chuyển đổi thành file PDF. Cho phép người dùng chia sẻ tài liệu lên drive hoặc với các dịch vụ khác có hỗ trợ.</a:t>
            </a:r>
            <a:endParaRPr lang="en-US" sz="1800" dirty="0">
              <a:effectLst/>
              <a:latin typeface="Arial"/>
              <a:ea typeface="Calibri" panose="020F0502020204030204" pitchFamily="34" charset="0"/>
              <a:cs typeface="Segoe UI"/>
            </a:endParaRPr>
          </a:p>
          <a:p>
            <a:pPr marL="285750" indent="-285750" algn="just">
              <a:buFont typeface="Wingdings" panose="05000000000000000000" pitchFamily="2" charset="2"/>
              <a:buChar char="v"/>
            </a:pPr>
            <a:endParaRPr lang="en-US" dirty="0">
              <a:effectLst/>
              <a:latin typeface="Arial"/>
              <a:ea typeface="Calibri" panose="020F0502020204030204" pitchFamily="34" charset="0"/>
              <a:cs typeface="Segoe UI"/>
            </a:endParaRPr>
          </a:p>
        </p:txBody>
      </p:sp>
    </p:spTree>
    <p:extLst>
      <p:ext uri="{BB962C8B-B14F-4D97-AF65-F5344CB8AC3E}">
        <p14:creationId xmlns:p14="http://schemas.microsoft.com/office/powerpoint/2010/main" val="272235708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4AD9E3-DE23-4787-8547-1A6C41FD4F73}"/>
              </a:ext>
            </a:extLst>
          </p:cNvPr>
          <p:cNvSpPr txBox="1"/>
          <p:nvPr/>
        </p:nvSpPr>
        <p:spPr>
          <a:xfrm>
            <a:off x="3860746" y="365760"/>
            <a:ext cx="4470508" cy="646331"/>
          </a:xfrm>
          <a:prstGeom prst="rect">
            <a:avLst/>
          </a:prstGeom>
          <a:noFill/>
        </p:spPr>
        <p:txBody>
          <a:bodyPr wrap="square" rtlCol="0">
            <a:spAutoFit/>
          </a:bodyPr>
          <a:lstStyle/>
          <a:p>
            <a:r>
              <a:rPr lang="en-US" sz="3600">
                <a:latin typeface="Arial" panose="020B0604020202020204" pitchFamily="34" charset="0"/>
                <a:cs typeface="Arial" panose="020B0604020202020204" pitchFamily="34" charset="0"/>
              </a:rPr>
              <a:t>GIỚI THIỆU ĐỒ ÁN</a:t>
            </a:r>
          </a:p>
        </p:txBody>
      </p:sp>
      <p:sp>
        <p:nvSpPr>
          <p:cNvPr id="6" name="TextBox 5">
            <a:extLst>
              <a:ext uri="{FF2B5EF4-FFF2-40B4-BE49-F238E27FC236}">
                <a16:creationId xmlns:a16="http://schemas.microsoft.com/office/drawing/2014/main" id="{775136B6-00B0-469E-83B1-FEBE2167CE59}"/>
              </a:ext>
            </a:extLst>
          </p:cNvPr>
          <p:cNvSpPr txBox="1"/>
          <p:nvPr/>
        </p:nvSpPr>
        <p:spPr>
          <a:xfrm>
            <a:off x="284195" y="1336137"/>
            <a:ext cx="11623610" cy="4537139"/>
          </a:xfrm>
          <a:prstGeom prst="rect">
            <a:avLst/>
          </a:prstGeom>
          <a:solidFill>
            <a:schemeClr val="bg1">
              <a:lumMod val="95000"/>
            </a:schemeClr>
          </a:solidFill>
        </p:spPr>
        <p:txBody>
          <a:bodyPr wrap="square" lIns="91440" tIns="45720" rIns="91440" bIns="45720" anchor="t">
            <a:spAutoFit/>
          </a:bodyPr>
          <a:lstStyle/>
          <a:p>
            <a:pPr marL="285750" indent="-285750" algn="just">
              <a:lnSpc>
                <a:spcPct val="150000"/>
              </a:lnSpc>
              <a:buFont typeface="Wingdings" panose="05000000000000000000" pitchFamily="2" charset="2"/>
              <a:buChar char="v"/>
            </a:pPr>
            <a:r>
              <a:rPr lang="en-US" sz="2400" dirty="0" err="1">
                <a:solidFill>
                  <a:srgbClr val="222222"/>
                </a:solidFill>
                <a:latin typeface="Arial"/>
                <a:cs typeface="Arial"/>
              </a:rPr>
              <a:t>Các</a:t>
            </a:r>
            <a:r>
              <a:rPr lang="en-US" sz="2400" dirty="0">
                <a:solidFill>
                  <a:srgbClr val="222222"/>
                </a:solidFill>
                <a:latin typeface="Arial"/>
                <a:cs typeface="Arial"/>
              </a:rPr>
              <a:t> </a:t>
            </a:r>
            <a:r>
              <a:rPr lang="en-US" sz="2400" dirty="0" err="1">
                <a:solidFill>
                  <a:srgbClr val="222222"/>
                </a:solidFill>
                <a:latin typeface="Arial"/>
                <a:cs typeface="Arial"/>
              </a:rPr>
              <a:t>phần</a:t>
            </a:r>
            <a:r>
              <a:rPr lang="en-US" sz="2400" dirty="0">
                <a:solidFill>
                  <a:srgbClr val="222222"/>
                </a:solidFill>
                <a:latin typeface="Arial"/>
                <a:cs typeface="Arial"/>
              </a:rPr>
              <a:t> </a:t>
            </a:r>
            <a:r>
              <a:rPr lang="en-US" sz="2400" dirty="0" err="1">
                <a:solidFill>
                  <a:srgbClr val="222222"/>
                </a:solidFill>
                <a:latin typeface="Arial"/>
                <a:cs typeface="Arial"/>
              </a:rPr>
              <a:t>mềm</a:t>
            </a:r>
            <a:r>
              <a:rPr lang="en-US" sz="2400" dirty="0">
                <a:solidFill>
                  <a:srgbClr val="222222"/>
                </a:solidFill>
                <a:latin typeface="Arial"/>
                <a:cs typeface="Arial"/>
              </a:rPr>
              <a:t> </a:t>
            </a:r>
            <a:r>
              <a:rPr lang="en-US" sz="2400" dirty="0" err="1">
                <a:solidFill>
                  <a:srgbClr val="222222"/>
                </a:solidFill>
                <a:latin typeface="Arial"/>
                <a:cs typeface="Arial"/>
              </a:rPr>
              <a:t>có</a:t>
            </a:r>
            <a:r>
              <a:rPr lang="en-US" sz="2400" dirty="0">
                <a:solidFill>
                  <a:srgbClr val="222222"/>
                </a:solidFill>
                <a:latin typeface="Arial"/>
                <a:cs typeface="Arial"/>
              </a:rPr>
              <a:t> </a:t>
            </a:r>
            <a:r>
              <a:rPr lang="en-US" sz="2400" dirty="0" err="1">
                <a:solidFill>
                  <a:srgbClr val="222222"/>
                </a:solidFill>
                <a:latin typeface="Arial"/>
                <a:cs typeface="Arial"/>
              </a:rPr>
              <a:t>chức</a:t>
            </a:r>
            <a:r>
              <a:rPr lang="en-US" sz="2400" dirty="0">
                <a:solidFill>
                  <a:srgbClr val="222222"/>
                </a:solidFill>
                <a:latin typeface="Arial"/>
                <a:cs typeface="Arial"/>
              </a:rPr>
              <a:t> </a:t>
            </a:r>
            <a:r>
              <a:rPr lang="en-US" sz="2400" dirty="0" err="1">
                <a:solidFill>
                  <a:srgbClr val="222222"/>
                </a:solidFill>
                <a:latin typeface="Arial"/>
                <a:cs typeface="Arial"/>
              </a:rPr>
              <a:t>năng</a:t>
            </a:r>
            <a:r>
              <a:rPr lang="en-US" sz="2400" dirty="0">
                <a:solidFill>
                  <a:srgbClr val="222222"/>
                </a:solidFill>
                <a:latin typeface="Arial"/>
                <a:cs typeface="Arial"/>
              </a:rPr>
              <a:t> </a:t>
            </a:r>
            <a:r>
              <a:rPr lang="en-US" sz="2400" dirty="0" err="1">
                <a:solidFill>
                  <a:srgbClr val="222222"/>
                </a:solidFill>
                <a:latin typeface="Arial"/>
                <a:cs typeface="Arial"/>
              </a:rPr>
              <a:t>trương</a:t>
            </a:r>
            <a:r>
              <a:rPr lang="en-US" sz="2400" dirty="0">
                <a:solidFill>
                  <a:srgbClr val="222222"/>
                </a:solidFill>
                <a:latin typeface="Arial"/>
                <a:cs typeface="Arial"/>
              </a:rPr>
              <a:t> </a:t>
            </a:r>
            <a:r>
              <a:rPr lang="en-US" sz="2400" dirty="0" err="1">
                <a:solidFill>
                  <a:srgbClr val="222222"/>
                </a:solidFill>
                <a:latin typeface="Arial"/>
                <a:cs typeface="Arial"/>
              </a:rPr>
              <a:t>tự</a:t>
            </a:r>
            <a:r>
              <a:rPr lang="en-US" sz="2400" dirty="0">
                <a:solidFill>
                  <a:srgbClr val="222222"/>
                </a:solidFill>
                <a:latin typeface="Arial"/>
                <a:cs typeface="Arial"/>
              </a:rPr>
              <a:t> </a:t>
            </a:r>
            <a:r>
              <a:rPr lang="en-US" sz="2400" dirty="0" err="1">
                <a:solidFill>
                  <a:srgbClr val="222222"/>
                </a:solidFill>
                <a:latin typeface="Arial"/>
                <a:cs typeface="Arial"/>
              </a:rPr>
              <a:t>hoặc</a:t>
            </a:r>
            <a:r>
              <a:rPr lang="en-US" sz="2400" dirty="0">
                <a:solidFill>
                  <a:srgbClr val="222222"/>
                </a:solidFill>
                <a:latin typeface="Arial"/>
                <a:cs typeface="Arial"/>
              </a:rPr>
              <a:t> </a:t>
            </a:r>
            <a:r>
              <a:rPr lang="en-US" sz="2400" dirty="0" err="1">
                <a:solidFill>
                  <a:srgbClr val="222222"/>
                </a:solidFill>
                <a:latin typeface="Arial"/>
                <a:cs typeface="Arial"/>
              </a:rPr>
              <a:t>có</a:t>
            </a:r>
            <a:r>
              <a:rPr lang="en-US" sz="2400" dirty="0">
                <a:solidFill>
                  <a:srgbClr val="222222"/>
                </a:solidFill>
                <a:latin typeface="Arial"/>
                <a:cs typeface="Arial"/>
              </a:rPr>
              <a:t> </a:t>
            </a:r>
            <a:r>
              <a:rPr lang="en-US" sz="2400" dirty="0" err="1">
                <a:solidFill>
                  <a:srgbClr val="222222"/>
                </a:solidFill>
                <a:latin typeface="Arial"/>
                <a:cs typeface="Arial"/>
              </a:rPr>
              <a:t>liên</a:t>
            </a:r>
            <a:r>
              <a:rPr lang="en-US" sz="2400" dirty="0">
                <a:solidFill>
                  <a:srgbClr val="222222"/>
                </a:solidFill>
                <a:latin typeface="Arial"/>
                <a:cs typeface="Arial"/>
              </a:rPr>
              <a:t> </a:t>
            </a:r>
            <a:r>
              <a:rPr lang="en-US" sz="2400" dirty="0" err="1">
                <a:solidFill>
                  <a:srgbClr val="222222"/>
                </a:solidFill>
                <a:latin typeface="Arial"/>
                <a:cs typeface="Arial"/>
              </a:rPr>
              <a:t>quan</a:t>
            </a:r>
            <a:r>
              <a:rPr lang="en-US" sz="2400" dirty="0">
                <a:solidFill>
                  <a:srgbClr val="222222"/>
                </a:solidFill>
                <a:latin typeface="Arial"/>
                <a:cs typeface="Arial"/>
              </a:rPr>
              <a:t>:</a:t>
            </a:r>
          </a:p>
          <a:p>
            <a:pPr algn="just">
              <a:lnSpc>
                <a:spcPct val="150000"/>
              </a:lnSpc>
            </a:pPr>
            <a:r>
              <a:rPr lang="en-US" dirty="0">
                <a:solidFill>
                  <a:srgbClr val="222222"/>
                </a:solidFill>
                <a:latin typeface="Arial"/>
                <a:cs typeface="Arial"/>
              </a:rPr>
              <a:t>Cam Scanner, Simple Scan, Adobe Scan, Office Lens,…</a:t>
            </a:r>
          </a:p>
          <a:p>
            <a:pPr marL="285750" indent="-285750" algn="just">
              <a:lnSpc>
                <a:spcPct val="150000"/>
              </a:lnSpc>
              <a:buFont typeface="Wingdings" panose="05000000000000000000" pitchFamily="2" charset="2"/>
              <a:buChar char="v"/>
            </a:pPr>
            <a:r>
              <a:rPr lang="en-US" sz="2400" dirty="0" err="1">
                <a:solidFill>
                  <a:srgbClr val="222222"/>
                </a:solidFill>
                <a:latin typeface="Arial"/>
                <a:cs typeface="Arial"/>
              </a:rPr>
              <a:t>Điểm</a:t>
            </a:r>
            <a:r>
              <a:rPr lang="en-US" sz="2400" dirty="0">
                <a:solidFill>
                  <a:srgbClr val="222222"/>
                </a:solidFill>
                <a:latin typeface="Arial"/>
                <a:cs typeface="Arial"/>
              </a:rPr>
              <a:t> </a:t>
            </a:r>
            <a:r>
              <a:rPr lang="en-US" sz="2400" dirty="0" err="1">
                <a:solidFill>
                  <a:srgbClr val="222222"/>
                </a:solidFill>
                <a:latin typeface="Arial"/>
                <a:cs typeface="Arial"/>
              </a:rPr>
              <a:t>khác</a:t>
            </a:r>
            <a:r>
              <a:rPr lang="en-US" sz="2400" dirty="0">
                <a:solidFill>
                  <a:srgbClr val="222222"/>
                </a:solidFill>
                <a:latin typeface="Arial"/>
                <a:cs typeface="Arial"/>
              </a:rPr>
              <a:t> </a:t>
            </a:r>
            <a:r>
              <a:rPr lang="en-US" sz="2400" dirty="0" err="1">
                <a:solidFill>
                  <a:srgbClr val="222222"/>
                </a:solidFill>
                <a:latin typeface="Arial"/>
                <a:cs typeface="Arial"/>
              </a:rPr>
              <a:t>biệt</a:t>
            </a:r>
            <a:r>
              <a:rPr lang="en-US" sz="2400" dirty="0">
                <a:solidFill>
                  <a:srgbClr val="222222"/>
                </a:solidFill>
                <a:latin typeface="Arial"/>
                <a:cs typeface="Arial"/>
              </a:rPr>
              <a:t> </a:t>
            </a:r>
            <a:r>
              <a:rPr lang="en-US" sz="2400" dirty="0" err="1">
                <a:solidFill>
                  <a:srgbClr val="222222"/>
                </a:solidFill>
                <a:latin typeface="Arial"/>
                <a:cs typeface="Arial"/>
              </a:rPr>
              <a:t>của</a:t>
            </a:r>
            <a:r>
              <a:rPr lang="en-US" sz="2400" dirty="0">
                <a:solidFill>
                  <a:srgbClr val="222222"/>
                </a:solidFill>
                <a:latin typeface="Arial"/>
                <a:cs typeface="Arial"/>
              </a:rPr>
              <a:t> </a:t>
            </a:r>
            <a:r>
              <a:rPr lang="en-US" sz="2400" b="1" dirty="0">
                <a:solidFill>
                  <a:srgbClr val="222222"/>
                </a:solidFill>
                <a:latin typeface="Arial"/>
                <a:cs typeface="Arial"/>
              </a:rPr>
              <a:t>Scanner Application:</a:t>
            </a:r>
          </a:p>
          <a:p>
            <a:pPr marL="800100" lvl="1" indent="-342900">
              <a:lnSpc>
                <a:spcPct val="150000"/>
              </a:lnSpc>
              <a:spcBef>
                <a:spcPts val="500"/>
              </a:spcBef>
              <a:buFont typeface="Arial" panose="020B0604020202020204" pitchFamily="34" charset="0"/>
              <a:buChar char="•"/>
            </a:pPr>
            <a:r>
              <a:rPr lang="vi-VN" dirty="0">
                <a:effectLst/>
                <a:latin typeface="Arial"/>
                <a:ea typeface="Calibri" panose="020F0502020204030204" pitchFamily="34" charset="0"/>
                <a:cs typeface="Segoe UI"/>
              </a:rPr>
              <a:t>Ứng dụng có dung lượng nhẹ, có thể chạy trên máy cấu hình yếu</a:t>
            </a:r>
            <a:endParaRPr lang="en-US" dirty="0">
              <a:effectLst/>
              <a:latin typeface="Arial"/>
              <a:ea typeface="Calibri" panose="020F0502020204030204" pitchFamily="34" charset="0"/>
              <a:cs typeface="Segoe UI"/>
            </a:endParaRPr>
          </a:p>
          <a:p>
            <a:pPr marL="800100" lvl="1" indent="-342900">
              <a:lnSpc>
                <a:spcPct val="150000"/>
              </a:lnSpc>
              <a:buFont typeface="Arial" panose="020B0604020202020204" pitchFamily="34" charset="0"/>
              <a:buChar char="•"/>
            </a:pPr>
            <a:r>
              <a:rPr lang="vi-VN" dirty="0">
                <a:effectLst/>
                <a:latin typeface="Arial"/>
                <a:ea typeface="Calibri" panose="020F0502020204030204" pitchFamily="34" charset="0"/>
                <a:cs typeface="Segoe UI"/>
              </a:rPr>
              <a:t>Giao diện đơn giản, có thể làm quen ngay đối với người mới sử dụng, không quen với thiết bị di động</a:t>
            </a:r>
            <a:endParaRPr lang="en-US" dirty="0">
              <a:effectLst/>
              <a:latin typeface="Arial"/>
              <a:ea typeface="Calibri" panose="020F0502020204030204" pitchFamily="34" charset="0"/>
              <a:cs typeface="Segoe UI"/>
            </a:endParaRPr>
          </a:p>
          <a:p>
            <a:pPr marL="800100" lvl="1" indent="-342900">
              <a:lnSpc>
                <a:spcPct val="150000"/>
              </a:lnSpc>
              <a:buFont typeface="Arial" panose="020B0604020202020204" pitchFamily="34" charset="0"/>
              <a:buChar char="•"/>
            </a:pPr>
            <a:r>
              <a:rPr lang="vi-VN" dirty="0">
                <a:effectLst/>
                <a:latin typeface="Arial"/>
                <a:ea typeface="Calibri" panose="020F0502020204030204" pitchFamily="34" charset="0"/>
                <a:cs typeface="Segoe UI"/>
              </a:rPr>
              <a:t>Tự nhận diện các góc giấy/góc bảng để cắt ảnh tự động</a:t>
            </a:r>
            <a:endParaRPr lang="en-US" dirty="0">
              <a:effectLst/>
              <a:latin typeface="Arial"/>
              <a:ea typeface="Calibri" panose="020F0502020204030204" pitchFamily="34" charset="0"/>
              <a:cs typeface="Segoe UI"/>
            </a:endParaRPr>
          </a:p>
          <a:p>
            <a:pPr marL="800100" lvl="1" indent="-342900">
              <a:lnSpc>
                <a:spcPct val="150000"/>
              </a:lnSpc>
              <a:buFont typeface="Arial" panose="020B0604020202020204" pitchFamily="34" charset="0"/>
              <a:buChar char="•"/>
            </a:pPr>
            <a:r>
              <a:rPr lang="vi-VN" dirty="0">
                <a:effectLst/>
                <a:latin typeface="Arial"/>
                <a:ea typeface="Calibri" panose="020F0502020204030204" pitchFamily="34" charset="0"/>
                <a:cs typeface="Segoe UI"/>
              </a:rPr>
              <a:t>Convert ảnh sang file pdf ngay khi lưu, người dùng không cần sử dụng bên thứ 3 để convert</a:t>
            </a:r>
            <a:endParaRPr lang="en-US" dirty="0">
              <a:effectLst/>
              <a:latin typeface="Arial"/>
              <a:ea typeface="Calibri" panose="020F0502020204030204" pitchFamily="34" charset="0"/>
              <a:cs typeface="Segoe UI"/>
            </a:endParaRPr>
          </a:p>
          <a:p>
            <a:pPr marL="800100" lvl="1" indent="-342900">
              <a:lnSpc>
                <a:spcPct val="150000"/>
              </a:lnSpc>
              <a:buFont typeface="Arial" panose="020B0604020202020204" pitchFamily="34" charset="0"/>
              <a:buChar char="•"/>
            </a:pPr>
            <a:r>
              <a:rPr lang="vi-VN" dirty="0">
                <a:effectLst/>
                <a:latin typeface="Arial"/>
                <a:ea typeface="Calibri" panose="020F0502020204030204" pitchFamily="34" charset="0"/>
                <a:cs typeface="Segoe UI"/>
              </a:rPr>
              <a:t>Có thể upload tài liệu với định dạng JPEG hoặc PDF lên</a:t>
            </a:r>
            <a:r>
              <a:rPr lang="en-US" dirty="0">
                <a:effectLst/>
                <a:latin typeface="Arial"/>
                <a:ea typeface="Calibri" panose="020F0502020204030204" pitchFamily="34" charset="0"/>
                <a:cs typeface="Segoe UI"/>
              </a:rPr>
              <a:t> Google</a:t>
            </a:r>
            <a:r>
              <a:rPr lang="vi-VN" dirty="0">
                <a:effectLst/>
                <a:latin typeface="Arial"/>
                <a:ea typeface="Calibri" panose="020F0502020204030204" pitchFamily="34" charset="0"/>
                <a:cs typeface="Segoe UI"/>
              </a:rPr>
              <a:t> Drive</a:t>
            </a:r>
            <a:r>
              <a:rPr lang="en-US" dirty="0">
                <a:effectLst/>
                <a:latin typeface="Arial"/>
                <a:ea typeface="Calibri" panose="020F0502020204030204" pitchFamily="34" charset="0"/>
                <a:cs typeface="Segoe UI"/>
              </a:rPr>
              <a:t> </a:t>
            </a:r>
            <a:r>
              <a:rPr lang="en-US" dirty="0" err="1">
                <a:effectLst/>
                <a:latin typeface="Arial"/>
                <a:ea typeface="Calibri" panose="020F0502020204030204" pitchFamily="34" charset="0"/>
                <a:cs typeface="Segoe UI"/>
              </a:rPr>
              <a:t>hoặc</a:t>
            </a:r>
            <a:r>
              <a:rPr lang="en-US" dirty="0">
                <a:effectLst/>
                <a:latin typeface="Arial"/>
                <a:ea typeface="Calibri" panose="020F0502020204030204" pitchFamily="34" charset="0"/>
                <a:cs typeface="Segoe UI"/>
              </a:rPr>
              <a:t> chia </a:t>
            </a:r>
            <a:r>
              <a:rPr lang="en-US" dirty="0" err="1">
                <a:effectLst/>
                <a:latin typeface="Arial"/>
                <a:ea typeface="Calibri" panose="020F0502020204030204" pitchFamily="34" charset="0"/>
                <a:cs typeface="Segoe UI"/>
              </a:rPr>
              <a:t>sẻ</a:t>
            </a:r>
            <a:r>
              <a:rPr lang="en-US" dirty="0">
                <a:effectLst/>
                <a:latin typeface="Arial"/>
                <a:ea typeface="Calibri" panose="020F0502020204030204" pitchFamily="34" charset="0"/>
                <a:cs typeface="Segoe UI"/>
              </a:rPr>
              <a:t> qua </a:t>
            </a:r>
            <a:r>
              <a:rPr lang="en-US" dirty="0" err="1">
                <a:effectLst/>
                <a:latin typeface="Arial"/>
                <a:ea typeface="Calibri" panose="020F0502020204030204" pitchFamily="34" charset="0"/>
                <a:cs typeface="Segoe UI"/>
              </a:rPr>
              <a:t>các</a:t>
            </a:r>
            <a:r>
              <a:rPr lang="en-US" dirty="0">
                <a:effectLst/>
                <a:latin typeface="Arial"/>
                <a:ea typeface="Calibri" panose="020F0502020204030204" pitchFamily="34" charset="0"/>
                <a:cs typeface="Segoe UI"/>
              </a:rPr>
              <a:t> </a:t>
            </a:r>
            <a:r>
              <a:rPr lang="en-US" dirty="0" err="1">
                <a:effectLst/>
                <a:latin typeface="Arial"/>
                <a:ea typeface="Calibri" panose="020F0502020204030204" pitchFamily="34" charset="0"/>
                <a:cs typeface="Segoe UI"/>
              </a:rPr>
              <a:t>ứng</a:t>
            </a:r>
            <a:r>
              <a:rPr lang="en-US" dirty="0">
                <a:effectLst/>
                <a:latin typeface="Arial"/>
                <a:ea typeface="Calibri" panose="020F0502020204030204" pitchFamily="34" charset="0"/>
                <a:cs typeface="Segoe UI"/>
              </a:rPr>
              <a:t> </a:t>
            </a:r>
            <a:r>
              <a:rPr lang="en-US" dirty="0" err="1">
                <a:effectLst/>
                <a:latin typeface="Arial"/>
                <a:ea typeface="Calibri" panose="020F0502020204030204" pitchFamily="34" charset="0"/>
                <a:cs typeface="Segoe UI"/>
              </a:rPr>
              <a:t>dụng</a:t>
            </a:r>
            <a:r>
              <a:rPr lang="en-US" dirty="0">
                <a:effectLst/>
                <a:latin typeface="Arial"/>
                <a:ea typeface="Calibri" panose="020F0502020204030204" pitchFamily="34" charset="0"/>
                <a:cs typeface="Segoe UI"/>
              </a:rPr>
              <a:t> </a:t>
            </a:r>
            <a:r>
              <a:rPr lang="en-US" dirty="0" err="1">
                <a:effectLst/>
                <a:latin typeface="Arial"/>
                <a:ea typeface="Calibri" panose="020F0502020204030204" pitchFamily="34" charset="0"/>
                <a:cs typeface="Segoe UI"/>
              </a:rPr>
              <a:t>khác</a:t>
            </a:r>
            <a:r>
              <a:rPr lang="en-US" dirty="0">
                <a:effectLst/>
                <a:latin typeface="Arial"/>
                <a:ea typeface="Calibri" panose="020F0502020204030204" pitchFamily="34" charset="0"/>
                <a:cs typeface="Segoe UI"/>
              </a:rPr>
              <a:t> </a:t>
            </a:r>
            <a:r>
              <a:rPr lang="en-US" dirty="0" err="1">
                <a:effectLst/>
                <a:latin typeface="Arial"/>
                <a:ea typeface="Calibri" panose="020F0502020204030204" pitchFamily="34" charset="0"/>
                <a:cs typeface="Segoe UI"/>
              </a:rPr>
              <a:t>có</a:t>
            </a:r>
            <a:r>
              <a:rPr lang="en-US" dirty="0">
                <a:effectLst/>
                <a:latin typeface="Arial"/>
                <a:ea typeface="Calibri" panose="020F0502020204030204" pitchFamily="34" charset="0"/>
                <a:cs typeface="Segoe UI"/>
              </a:rPr>
              <a:t> </a:t>
            </a:r>
            <a:r>
              <a:rPr lang="en-US" dirty="0" err="1">
                <a:effectLst/>
                <a:latin typeface="Arial"/>
                <a:ea typeface="Calibri" panose="020F0502020204030204" pitchFamily="34" charset="0"/>
                <a:cs typeface="Segoe UI"/>
              </a:rPr>
              <a:t>hỗ</a:t>
            </a:r>
            <a:r>
              <a:rPr lang="en-US" dirty="0">
                <a:effectLst/>
                <a:latin typeface="Arial"/>
                <a:ea typeface="Calibri" panose="020F0502020204030204" pitchFamily="34" charset="0"/>
                <a:cs typeface="Segoe UI"/>
              </a:rPr>
              <a:t> </a:t>
            </a:r>
            <a:r>
              <a:rPr lang="en-US" dirty="0" err="1">
                <a:effectLst/>
                <a:latin typeface="Arial"/>
                <a:ea typeface="Calibri" panose="020F0502020204030204" pitchFamily="34" charset="0"/>
                <a:cs typeface="Segoe UI"/>
              </a:rPr>
              <a:t>trợ</a:t>
            </a:r>
            <a:r>
              <a:rPr lang="en-US" dirty="0">
                <a:latin typeface="Arial"/>
                <a:ea typeface="Calibri" panose="020F0502020204030204" pitchFamily="34" charset="0"/>
                <a:cs typeface="Segoe UI"/>
              </a:rPr>
              <a:t>.</a:t>
            </a:r>
            <a:endParaRPr lang="en-US" dirty="0">
              <a:effectLst/>
              <a:latin typeface="Arial"/>
              <a:ea typeface="Calibri" panose="020F0502020204030204" pitchFamily="34" charset="0"/>
              <a:cs typeface="Segoe UI"/>
            </a:endParaRPr>
          </a:p>
          <a:p>
            <a:pPr marL="800100" lvl="1" indent="-342900">
              <a:lnSpc>
                <a:spcPct val="150000"/>
              </a:lnSpc>
              <a:spcAft>
                <a:spcPts val="500"/>
              </a:spcAft>
              <a:buFont typeface="Arial" panose="020B0604020202020204" pitchFamily="34" charset="0"/>
              <a:buChar char="•"/>
            </a:pPr>
            <a:r>
              <a:rPr lang="vi-VN" dirty="0">
                <a:effectLst/>
                <a:latin typeface="Arial"/>
                <a:ea typeface="Calibri" panose="020F0502020204030204" pitchFamily="34" charset="0"/>
                <a:cs typeface="Segoe UI"/>
              </a:rPr>
              <a:t>Hỗ trợ tính năng search tài liệu, file theo tên giúp người dùng dễ dàng tìm kiếm khi cần</a:t>
            </a:r>
            <a:endParaRPr lang="en-US" dirty="0">
              <a:effectLst/>
              <a:latin typeface="Arial"/>
              <a:ea typeface="Calibri" panose="020F0502020204030204" pitchFamily="34" charset="0"/>
              <a:cs typeface="Segoe UI"/>
            </a:endParaRPr>
          </a:p>
        </p:txBody>
      </p:sp>
    </p:spTree>
    <p:extLst>
      <p:ext uri="{BB962C8B-B14F-4D97-AF65-F5344CB8AC3E}">
        <p14:creationId xmlns:p14="http://schemas.microsoft.com/office/powerpoint/2010/main" val="167793545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4AD9E3-DE23-4787-8547-1A6C41FD4F73}"/>
              </a:ext>
            </a:extLst>
          </p:cNvPr>
          <p:cNvSpPr txBox="1"/>
          <p:nvPr/>
        </p:nvSpPr>
        <p:spPr>
          <a:xfrm>
            <a:off x="441649" y="291115"/>
            <a:ext cx="11308702" cy="646331"/>
          </a:xfrm>
          <a:prstGeom prst="rect">
            <a:avLst/>
          </a:prstGeom>
          <a:noFill/>
        </p:spPr>
        <p:txBody>
          <a:bodyPr wrap="square" rtlCol="0">
            <a:spAutoFit/>
          </a:bodyPr>
          <a:lstStyle/>
          <a:p>
            <a:r>
              <a:rPr lang="en-US" sz="3600">
                <a:latin typeface="Arial" panose="020B0604020202020204" pitchFamily="34" charset="0"/>
                <a:cs typeface="Arial" panose="020B0604020202020204" pitchFamily="34" charset="0"/>
              </a:rPr>
              <a:t>GIỚI THIỆU CÁC CHỨC NĂNG CỦA SCANNERAPP</a:t>
            </a:r>
          </a:p>
        </p:txBody>
      </p:sp>
      <p:sp>
        <p:nvSpPr>
          <p:cNvPr id="7" name="TextBox 6">
            <a:extLst>
              <a:ext uri="{FF2B5EF4-FFF2-40B4-BE49-F238E27FC236}">
                <a16:creationId xmlns:a16="http://schemas.microsoft.com/office/drawing/2014/main" id="{63B623F2-EE53-45EE-B1F9-B29A1D75F3F5}"/>
              </a:ext>
            </a:extLst>
          </p:cNvPr>
          <p:cNvSpPr txBox="1"/>
          <p:nvPr/>
        </p:nvSpPr>
        <p:spPr>
          <a:xfrm>
            <a:off x="284194" y="1336137"/>
            <a:ext cx="5482123" cy="3416320"/>
          </a:xfrm>
          <a:prstGeom prst="rect">
            <a:avLst/>
          </a:prstGeom>
          <a:solidFill>
            <a:schemeClr val="bg1">
              <a:lumMod val="95000"/>
            </a:schemeClr>
          </a:solidFill>
        </p:spPr>
        <p:txBody>
          <a:bodyPr wrap="square">
            <a:spAutoFit/>
          </a:bodyPr>
          <a:lstStyle/>
          <a:p>
            <a:pPr marL="285750" indent="-285750" algn="just">
              <a:buFont typeface="Wingdings" panose="05000000000000000000" pitchFamily="2" charset="2"/>
              <a:buChar char="v"/>
            </a:pPr>
            <a:r>
              <a:rPr lang="en-US" sz="2400" b="1" u="sng" err="1">
                <a:ea typeface="Calibri" panose="020F0502020204030204" pitchFamily="34" charset="0"/>
                <a:cs typeface="Arial" panose="020B0604020202020204" pitchFamily="34" charset="0"/>
              </a:rPr>
              <a:t>Chức</a:t>
            </a:r>
            <a:r>
              <a:rPr lang="en-US" sz="2400" b="1" u="sng">
                <a:ea typeface="Calibri" panose="020F0502020204030204" pitchFamily="34" charset="0"/>
                <a:cs typeface="Arial" panose="020B0604020202020204" pitchFamily="34" charset="0"/>
              </a:rPr>
              <a:t> </a:t>
            </a:r>
            <a:r>
              <a:rPr lang="en-US" sz="2400" b="1" u="sng" err="1">
                <a:ea typeface="Calibri" panose="020F0502020204030204" pitchFamily="34" charset="0"/>
                <a:cs typeface="Arial" panose="020B0604020202020204" pitchFamily="34" charset="0"/>
              </a:rPr>
              <a:t>năng</a:t>
            </a:r>
            <a:r>
              <a:rPr lang="en-US" sz="2400" b="1" u="sng">
                <a:ea typeface="Calibri" panose="020F0502020204030204" pitchFamily="34" charset="0"/>
                <a:cs typeface="Arial" panose="020B0604020202020204" pitchFamily="34" charset="0"/>
              </a:rPr>
              <a:t> 1:</a:t>
            </a:r>
            <a:r>
              <a:rPr lang="en-US" sz="2400" b="1">
                <a:ea typeface="Calibri" panose="020F0502020204030204" pitchFamily="34" charset="0"/>
                <a:cs typeface="Arial" panose="020B0604020202020204" pitchFamily="34" charset="0"/>
              </a:rPr>
              <a:t>  Scan </a:t>
            </a:r>
            <a:r>
              <a:rPr lang="en-US" sz="2400" b="1" err="1">
                <a:ea typeface="Calibri" panose="020F0502020204030204" pitchFamily="34" charset="0"/>
                <a:cs typeface="Arial" panose="020B0604020202020204" pitchFamily="34" charset="0"/>
              </a:rPr>
              <a:t>tài</a:t>
            </a:r>
            <a:r>
              <a:rPr lang="en-US" sz="2400" b="1">
                <a:ea typeface="Calibri" panose="020F0502020204030204" pitchFamily="34" charset="0"/>
                <a:cs typeface="Arial" panose="020B0604020202020204" pitchFamily="34" charset="0"/>
              </a:rPr>
              <a:t> </a:t>
            </a:r>
            <a:r>
              <a:rPr lang="en-US" sz="2400" b="1" err="1">
                <a:ea typeface="Calibri" panose="020F0502020204030204" pitchFamily="34" charset="0"/>
                <a:cs typeface="Arial" panose="020B0604020202020204" pitchFamily="34" charset="0"/>
              </a:rPr>
              <a:t>liệu</a:t>
            </a:r>
            <a:r>
              <a:rPr lang="en-US" sz="2400" b="1">
                <a:ea typeface="Calibri" panose="020F0502020204030204" pitchFamily="34" charset="0"/>
                <a:cs typeface="Arial" panose="020B0604020202020204" pitchFamily="34" charset="0"/>
              </a:rPr>
              <a:t> </a:t>
            </a:r>
            <a:r>
              <a:rPr lang="en-US" sz="2400" b="1" err="1">
                <a:ea typeface="Calibri" panose="020F0502020204030204" pitchFamily="34" charset="0"/>
                <a:cs typeface="Arial" panose="020B0604020202020204" pitchFamily="34" charset="0"/>
              </a:rPr>
              <a:t>bằng</a:t>
            </a:r>
            <a:r>
              <a:rPr lang="en-US" sz="2400" b="1">
                <a:ea typeface="Calibri" panose="020F0502020204030204" pitchFamily="34" charset="0"/>
                <a:cs typeface="Arial" panose="020B0604020202020204" pitchFamily="34" charset="0"/>
              </a:rPr>
              <a:t> camera</a:t>
            </a:r>
          </a:p>
          <a:p>
            <a:pPr algn="just"/>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Chụp</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ảnh</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tài</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liệu</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muốn</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chuyển</a:t>
            </a:r>
            <a:r>
              <a:rPr lang="en-US" sz="2400">
                <a:ea typeface="Calibri" panose="020F0502020204030204" pitchFamily="34" charset="0"/>
                <a:cs typeface="Arial" panose="020B0604020202020204" pitchFamily="34" charset="0"/>
              </a:rPr>
              <a:t> sang pdf</a:t>
            </a:r>
          </a:p>
          <a:p>
            <a:pPr marL="457200" indent="-457200" algn="just">
              <a:buFont typeface="+mj-lt"/>
              <a:buAutoNum type="arabicPeriod"/>
            </a:pPr>
            <a:r>
              <a:rPr lang="en-US" sz="2400" err="1">
                <a:ea typeface="Calibri" panose="020F0502020204030204" pitchFamily="34" charset="0"/>
                <a:cs typeface="Arial" panose="020B0604020202020204" pitchFamily="34" charset="0"/>
              </a:rPr>
              <a:t>Chọn</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biểu</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tượng</a:t>
            </a:r>
            <a:r>
              <a:rPr lang="en-US" sz="2400">
                <a:ea typeface="Calibri" panose="020F0502020204030204" pitchFamily="34" charset="0"/>
                <a:cs typeface="Arial" panose="020B0604020202020204" pitchFamily="34" charset="0"/>
              </a:rPr>
              <a:t> “</a:t>
            </a:r>
            <a:r>
              <a:rPr lang="en-US" sz="2400" b="1">
                <a:ea typeface="Calibri" panose="020F0502020204030204" pitchFamily="34" charset="0"/>
                <a:cs typeface="Arial" panose="020B0604020202020204" pitchFamily="34" charset="0"/>
              </a:rPr>
              <a:t>+</a:t>
            </a:r>
            <a:r>
              <a:rPr lang="en-US" sz="2400">
                <a:ea typeface="Calibri" panose="020F0502020204030204" pitchFamily="34" charset="0"/>
                <a:cs typeface="Arial" panose="020B0604020202020204" pitchFamily="34" charset="0"/>
              </a:rPr>
              <a:t>” ở </a:t>
            </a:r>
            <a:r>
              <a:rPr lang="en-US" sz="2400" err="1">
                <a:ea typeface="Calibri" panose="020F0502020204030204" pitchFamily="34" charset="0"/>
                <a:cs typeface="Arial" panose="020B0604020202020204" pitchFamily="34" charset="0"/>
              </a:rPr>
              <a:t>góc</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phải</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màn</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hình</a:t>
            </a:r>
            <a:r>
              <a:rPr lang="en-US" sz="2400">
                <a:ea typeface="Calibri" panose="020F0502020204030204" pitchFamily="34" charset="0"/>
                <a:cs typeface="Arial" panose="020B0604020202020204" pitchFamily="34" charset="0"/>
              </a:rPr>
              <a:t> (Hình 1.2).</a:t>
            </a:r>
          </a:p>
          <a:p>
            <a:pPr marL="457200" indent="-457200" algn="just">
              <a:buFont typeface="+mj-lt"/>
              <a:buAutoNum type="arabicPeriod"/>
            </a:pPr>
            <a:r>
              <a:rPr lang="en-US" sz="2400" err="1">
                <a:ea typeface="Calibri" panose="020F0502020204030204" pitchFamily="34" charset="0"/>
                <a:cs typeface="Arial" panose="020B0604020202020204" pitchFamily="34" charset="0"/>
              </a:rPr>
              <a:t>Chọn</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biểu</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tượng</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máy</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ảnh</a:t>
            </a:r>
            <a:r>
              <a:rPr lang="en-US" sz="2400">
                <a:ea typeface="Calibri" panose="020F0502020204030204" pitchFamily="34" charset="0"/>
                <a:cs typeface="Arial" panose="020B0604020202020204" pitchFamily="34" charset="0"/>
              </a:rPr>
              <a:t>.</a:t>
            </a:r>
          </a:p>
          <a:p>
            <a:pPr marL="457200" indent="-457200" algn="just">
              <a:buFont typeface="+mj-lt"/>
              <a:buAutoNum type="arabicPeriod"/>
            </a:pPr>
            <a:r>
              <a:rPr lang="en-US" sz="2400" err="1">
                <a:ea typeface="Calibri" panose="020F0502020204030204" pitchFamily="34" charset="0"/>
                <a:cs typeface="Arial" panose="020B0604020202020204" pitchFamily="34" charset="0"/>
              </a:rPr>
              <a:t>Hệ</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thống</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chuyển</a:t>
            </a:r>
            <a:r>
              <a:rPr lang="en-US" sz="2400">
                <a:ea typeface="Calibri" panose="020F0502020204030204" pitchFamily="34" charset="0"/>
                <a:cs typeface="Arial" panose="020B0604020202020204" pitchFamily="34" charset="0"/>
              </a:rPr>
              <a:t> sang </a:t>
            </a:r>
            <a:r>
              <a:rPr lang="en-US" sz="2400" err="1">
                <a:ea typeface="Calibri" panose="020F0502020204030204" pitchFamily="34" charset="0"/>
                <a:cs typeface="Arial" panose="020B0604020202020204" pitchFamily="34" charset="0"/>
              </a:rPr>
              <a:t>màn</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hình</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chụp</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ảnh</a:t>
            </a:r>
            <a:r>
              <a:rPr lang="en-US" sz="2400">
                <a:ea typeface="Calibri" panose="020F0502020204030204" pitchFamily="34" charset="0"/>
                <a:cs typeface="Arial" panose="020B0604020202020204" pitchFamily="34" charset="0"/>
              </a:rPr>
              <a:t>.</a:t>
            </a:r>
          </a:p>
          <a:p>
            <a:pPr marL="457200" indent="-457200" algn="just">
              <a:buFont typeface="+mj-lt"/>
              <a:buAutoNum type="arabicPeriod"/>
            </a:pPr>
            <a:r>
              <a:rPr lang="en-US" sz="2400">
                <a:ea typeface="Calibri" panose="020F0502020204030204" pitchFamily="34" charset="0"/>
                <a:cs typeface="Arial" panose="020B0604020202020204" pitchFamily="34" charset="0"/>
              </a:rPr>
              <a:t>Người </a:t>
            </a:r>
            <a:r>
              <a:rPr lang="en-US" sz="2400" err="1">
                <a:ea typeface="Calibri" panose="020F0502020204030204" pitchFamily="34" charset="0"/>
                <a:cs typeface="Arial" panose="020B0604020202020204" pitchFamily="34" charset="0"/>
              </a:rPr>
              <a:t>dùng</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chụp</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ảnh</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Chỉnh</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sửa</a:t>
            </a:r>
            <a:r>
              <a:rPr lang="en-US" sz="2400">
                <a:ea typeface="Calibri" panose="020F0502020204030204" pitchFamily="34" charset="0"/>
                <a:cs typeface="Arial" panose="020B0604020202020204" pitchFamily="34" charset="0"/>
              </a:rPr>
              <a:t>, crop </a:t>
            </a:r>
            <a:r>
              <a:rPr lang="en-US" sz="2400" err="1">
                <a:ea typeface="Calibri" panose="020F0502020204030204" pitchFamily="34" charset="0"/>
                <a:cs typeface="Arial" panose="020B0604020202020204" pitchFamily="34" charset="0"/>
              </a:rPr>
              <a:t>ảnh</a:t>
            </a:r>
            <a:r>
              <a:rPr lang="en-US" sz="2400">
                <a:ea typeface="Calibri" panose="020F0502020204030204" pitchFamily="34" charset="0"/>
                <a:cs typeface="Arial" panose="020B0604020202020204" pitchFamily="34" charset="0"/>
              </a:rPr>
              <a:t> (Hình 1.2).</a:t>
            </a:r>
          </a:p>
        </p:txBody>
      </p:sp>
      <p:pic>
        <p:nvPicPr>
          <p:cNvPr id="8" name="Picture 7">
            <a:extLst>
              <a:ext uri="{FF2B5EF4-FFF2-40B4-BE49-F238E27FC236}">
                <a16:creationId xmlns:a16="http://schemas.microsoft.com/office/drawing/2014/main" id="{8D18DF92-69F2-416D-86DA-FA47A1E8CEC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023038" y="1336136"/>
            <a:ext cx="2748964" cy="4990551"/>
          </a:xfrm>
          <a:prstGeom prst="rect">
            <a:avLst/>
          </a:prstGeom>
        </p:spPr>
      </p:pic>
      <p:pic>
        <p:nvPicPr>
          <p:cNvPr id="10" name="Picture 9">
            <a:extLst>
              <a:ext uri="{FF2B5EF4-FFF2-40B4-BE49-F238E27FC236}">
                <a16:creationId xmlns:a16="http://schemas.microsoft.com/office/drawing/2014/main" id="{FF8873B3-F5C6-46BF-A049-DBA6CCDD6E2A}"/>
              </a:ext>
            </a:extLst>
          </p:cNvPr>
          <p:cNvPicPr/>
          <p:nvPr/>
        </p:nvPicPr>
        <p:blipFill>
          <a:blip r:embed="rId3">
            <a:extLst>
              <a:ext uri="{28A0092B-C50C-407E-A947-70E740481C1C}">
                <a14:useLocalDpi xmlns:a14="http://schemas.microsoft.com/office/drawing/2010/main" val="0"/>
              </a:ext>
            </a:extLst>
          </a:blip>
          <a:stretch>
            <a:fillRect/>
          </a:stretch>
        </p:blipFill>
        <p:spPr>
          <a:xfrm>
            <a:off x="9001386" y="1336136"/>
            <a:ext cx="2906419" cy="4990551"/>
          </a:xfrm>
          <a:prstGeom prst="rect">
            <a:avLst/>
          </a:prstGeom>
        </p:spPr>
      </p:pic>
      <p:sp>
        <p:nvSpPr>
          <p:cNvPr id="12" name="TextBox 11">
            <a:extLst>
              <a:ext uri="{FF2B5EF4-FFF2-40B4-BE49-F238E27FC236}">
                <a16:creationId xmlns:a16="http://schemas.microsoft.com/office/drawing/2014/main" id="{215E3C73-BE0E-4E32-A09C-9173FEF4AAAD}"/>
              </a:ext>
            </a:extLst>
          </p:cNvPr>
          <p:cNvSpPr txBox="1"/>
          <p:nvPr/>
        </p:nvSpPr>
        <p:spPr>
          <a:xfrm>
            <a:off x="6315788" y="6329545"/>
            <a:ext cx="2380780" cy="276999"/>
          </a:xfrm>
          <a:prstGeom prst="rect">
            <a:avLst/>
          </a:prstGeom>
          <a:noFill/>
        </p:spPr>
        <p:txBody>
          <a:bodyPr wrap="none" rtlCol="0">
            <a:spAutoFit/>
          </a:bodyPr>
          <a:lstStyle/>
          <a:p>
            <a:r>
              <a:rPr lang="en-US" sz="1200"/>
              <a:t>Hình 1.1: Giao </a:t>
            </a:r>
            <a:r>
              <a:rPr lang="en-US" sz="1200" err="1"/>
              <a:t>diện</a:t>
            </a:r>
            <a:r>
              <a:rPr lang="en-US" sz="1200"/>
              <a:t> </a:t>
            </a:r>
            <a:r>
              <a:rPr lang="en-US" sz="1200" err="1"/>
              <a:t>màn</a:t>
            </a:r>
            <a:r>
              <a:rPr lang="en-US" sz="1200"/>
              <a:t> </a:t>
            </a:r>
            <a:r>
              <a:rPr lang="en-US" sz="1200" err="1"/>
              <a:t>hình</a:t>
            </a:r>
            <a:r>
              <a:rPr lang="en-US" sz="1200"/>
              <a:t> </a:t>
            </a:r>
            <a:r>
              <a:rPr lang="en-US" sz="1200" err="1"/>
              <a:t>chính</a:t>
            </a:r>
            <a:endParaRPr lang="en-US" sz="1200"/>
          </a:p>
        </p:txBody>
      </p:sp>
      <p:sp>
        <p:nvSpPr>
          <p:cNvPr id="13" name="TextBox 12">
            <a:extLst>
              <a:ext uri="{FF2B5EF4-FFF2-40B4-BE49-F238E27FC236}">
                <a16:creationId xmlns:a16="http://schemas.microsoft.com/office/drawing/2014/main" id="{6E283B84-61D0-473B-A858-A93F59F7AE39}"/>
              </a:ext>
            </a:extLst>
          </p:cNvPr>
          <p:cNvSpPr txBox="1"/>
          <p:nvPr/>
        </p:nvSpPr>
        <p:spPr>
          <a:xfrm>
            <a:off x="9106136" y="6326688"/>
            <a:ext cx="2775824" cy="276999"/>
          </a:xfrm>
          <a:prstGeom prst="rect">
            <a:avLst/>
          </a:prstGeom>
          <a:noFill/>
        </p:spPr>
        <p:txBody>
          <a:bodyPr wrap="none" rtlCol="0">
            <a:spAutoFit/>
          </a:bodyPr>
          <a:lstStyle/>
          <a:p>
            <a:r>
              <a:rPr lang="en-US" sz="1200"/>
              <a:t>Hình 1.2: </a:t>
            </a:r>
            <a:r>
              <a:rPr lang="en-US" sz="1200" err="1"/>
              <a:t>Màn</a:t>
            </a:r>
            <a:r>
              <a:rPr lang="en-US" sz="1200"/>
              <a:t> </a:t>
            </a:r>
            <a:r>
              <a:rPr lang="en-US" sz="1200" err="1"/>
              <a:t>hình</a:t>
            </a:r>
            <a:r>
              <a:rPr lang="en-US" sz="1200"/>
              <a:t> crop </a:t>
            </a:r>
            <a:r>
              <a:rPr lang="en-US" sz="1200" err="1"/>
              <a:t>sau</a:t>
            </a:r>
            <a:r>
              <a:rPr lang="en-US" sz="1200"/>
              <a:t> </a:t>
            </a:r>
            <a:r>
              <a:rPr lang="en-US" sz="1200" err="1"/>
              <a:t>khi</a:t>
            </a:r>
            <a:r>
              <a:rPr lang="en-US" sz="1200"/>
              <a:t> </a:t>
            </a:r>
            <a:r>
              <a:rPr lang="en-US" sz="1200" err="1"/>
              <a:t>chụp</a:t>
            </a:r>
            <a:r>
              <a:rPr lang="en-US" sz="1200"/>
              <a:t> </a:t>
            </a:r>
            <a:r>
              <a:rPr lang="en-US" sz="1200" err="1"/>
              <a:t>ảnh</a:t>
            </a:r>
            <a:endParaRPr lang="en-US" sz="1200"/>
          </a:p>
        </p:txBody>
      </p:sp>
    </p:spTree>
    <p:extLst>
      <p:ext uri="{BB962C8B-B14F-4D97-AF65-F5344CB8AC3E}">
        <p14:creationId xmlns:p14="http://schemas.microsoft.com/office/powerpoint/2010/main" val="159842626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4AD9E3-DE23-4787-8547-1A6C41FD4F73}"/>
              </a:ext>
            </a:extLst>
          </p:cNvPr>
          <p:cNvSpPr txBox="1"/>
          <p:nvPr/>
        </p:nvSpPr>
        <p:spPr>
          <a:xfrm>
            <a:off x="441649" y="291115"/>
            <a:ext cx="11308702" cy="646331"/>
          </a:xfrm>
          <a:prstGeom prst="rect">
            <a:avLst/>
          </a:prstGeom>
          <a:noFill/>
        </p:spPr>
        <p:txBody>
          <a:bodyPr wrap="square" rtlCol="0">
            <a:spAutoFit/>
          </a:bodyPr>
          <a:lstStyle/>
          <a:p>
            <a:r>
              <a:rPr lang="en-US" sz="3600">
                <a:latin typeface="Arial" panose="020B0604020202020204" pitchFamily="34" charset="0"/>
                <a:cs typeface="Arial" panose="020B0604020202020204" pitchFamily="34" charset="0"/>
              </a:rPr>
              <a:t>GIỚI THIỆU CÁC CHỨC NĂNG CỦA SCANNERAPP</a:t>
            </a:r>
          </a:p>
        </p:txBody>
      </p:sp>
      <p:sp>
        <p:nvSpPr>
          <p:cNvPr id="7" name="TextBox 6">
            <a:extLst>
              <a:ext uri="{FF2B5EF4-FFF2-40B4-BE49-F238E27FC236}">
                <a16:creationId xmlns:a16="http://schemas.microsoft.com/office/drawing/2014/main" id="{63B623F2-EE53-45EE-B1F9-B29A1D75F3F5}"/>
              </a:ext>
            </a:extLst>
          </p:cNvPr>
          <p:cNvSpPr txBox="1"/>
          <p:nvPr/>
        </p:nvSpPr>
        <p:spPr>
          <a:xfrm>
            <a:off x="0" y="1336137"/>
            <a:ext cx="12192000" cy="830997"/>
          </a:xfrm>
          <a:prstGeom prst="rect">
            <a:avLst/>
          </a:prstGeom>
          <a:solidFill>
            <a:schemeClr val="bg1">
              <a:lumMod val="95000"/>
            </a:schemeClr>
          </a:solidFill>
        </p:spPr>
        <p:txBody>
          <a:bodyPr wrap="square">
            <a:spAutoFit/>
          </a:bodyPr>
          <a:lstStyle/>
          <a:p>
            <a:pPr marL="285750" indent="-285750" algn="just">
              <a:buFont typeface="Wingdings" panose="05000000000000000000" pitchFamily="2" charset="2"/>
              <a:buChar char="v"/>
            </a:pPr>
            <a:r>
              <a:rPr lang="en-US" sz="2400" b="1" u="sng" dirty="0" err="1">
                <a:ea typeface="Calibri" panose="020F0502020204030204" pitchFamily="34" charset="0"/>
                <a:cs typeface="Arial" panose="020B0604020202020204" pitchFamily="34" charset="0"/>
              </a:rPr>
              <a:t>Chức</a:t>
            </a:r>
            <a:r>
              <a:rPr lang="en-US" sz="2400" b="1" u="sng" dirty="0">
                <a:ea typeface="Calibri" panose="020F0502020204030204" pitchFamily="34" charset="0"/>
                <a:cs typeface="Arial" panose="020B0604020202020204" pitchFamily="34" charset="0"/>
              </a:rPr>
              <a:t> </a:t>
            </a:r>
            <a:r>
              <a:rPr lang="en-US" sz="2400" b="1" u="sng" dirty="0" err="1">
                <a:ea typeface="Calibri" panose="020F0502020204030204" pitchFamily="34" charset="0"/>
                <a:cs typeface="Arial" panose="020B0604020202020204" pitchFamily="34" charset="0"/>
              </a:rPr>
              <a:t>năng</a:t>
            </a:r>
            <a:r>
              <a:rPr lang="en-US" sz="2400" b="1" u="sng" dirty="0">
                <a:ea typeface="Calibri" panose="020F0502020204030204" pitchFamily="34" charset="0"/>
                <a:cs typeface="Arial" panose="020B0604020202020204" pitchFamily="34" charset="0"/>
              </a:rPr>
              <a:t> 1:</a:t>
            </a:r>
            <a:r>
              <a:rPr lang="en-US" sz="2400" b="1" dirty="0">
                <a:ea typeface="Calibri" panose="020F0502020204030204" pitchFamily="34" charset="0"/>
                <a:cs typeface="Arial" panose="020B0604020202020204" pitchFamily="34" charset="0"/>
              </a:rPr>
              <a:t>  Scan </a:t>
            </a:r>
            <a:r>
              <a:rPr lang="en-US" sz="2400" b="1" dirty="0" err="1">
                <a:ea typeface="Calibri" panose="020F0502020204030204" pitchFamily="34" charset="0"/>
                <a:cs typeface="Arial" panose="020B0604020202020204" pitchFamily="34" charset="0"/>
              </a:rPr>
              <a:t>tài</a:t>
            </a:r>
            <a:r>
              <a:rPr lang="en-US" sz="2400" b="1" dirty="0">
                <a:ea typeface="Calibri" panose="020F0502020204030204" pitchFamily="34" charset="0"/>
                <a:cs typeface="Arial" panose="020B0604020202020204" pitchFamily="34" charset="0"/>
              </a:rPr>
              <a:t> </a:t>
            </a:r>
            <a:r>
              <a:rPr lang="en-US" sz="2400" b="1" dirty="0" err="1">
                <a:ea typeface="Calibri" panose="020F0502020204030204" pitchFamily="34" charset="0"/>
                <a:cs typeface="Arial" panose="020B0604020202020204" pitchFamily="34" charset="0"/>
              </a:rPr>
              <a:t>liệu</a:t>
            </a:r>
            <a:r>
              <a:rPr lang="en-US" sz="2400" b="1" dirty="0">
                <a:ea typeface="Calibri" panose="020F0502020204030204" pitchFamily="34" charset="0"/>
                <a:cs typeface="Arial" panose="020B0604020202020204" pitchFamily="34" charset="0"/>
              </a:rPr>
              <a:t> </a:t>
            </a:r>
            <a:r>
              <a:rPr lang="en-US" sz="2400" b="1" dirty="0" err="1">
                <a:ea typeface="Calibri" panose="020F0502020204030204" pitchFamily="34" charset="0"/>
                <a:cs typeface="Arial" panose="020B0604020202020204" pitchFamily="34" charset="0"/>
              </a:rPr>
              <a:t>bằng</a:t>
            </a:r>
            <a:r>
              <a:rPr lang="en-US" sz="2400" b="1" dirty="0">
                <a:ea typeface="Calibri" panose="020F0502020204030204" pitchFamily="34" charset="0"/>
                <a:cs typeface="Arial" panose="020B0604020202020204" pitchFamily="34" charset="0"/>
              </a:rPr>
              <a:t> camera</a:t>
            </a:r>
          </a:p>
          <a:p>
            <a:pPr algn="just"/>
            <a:r>
              <a:rPr lang="en-US" sz="2400" dirty="0">
                <a:ea typeface="Calibri" panose="020F0502020204030204" pitchFamily="34" charset="0"/>
                <a:cs typeface="Arial" panose="020B0604020202020204" pitchFamily="34" charset="0"/>
              </a:rPr>
              <a:t>    </a:t>
            </a:r>
            <a:r>
              <a:rPr lang="en-US" sz="2000" b="1" dirty="0" err="1">
                <a:ea typeface="Calibri" panose="020F0502020204030204" pitchFamily="34" charset="0"/>
                <a:cs typeface="Arial" panose="020B0604020202020204" pitchFamily="34" charset="0"/>
              </a:rPr>
              <a:t>Đoạn</a:t>
            </a:r>
            <a:r>
              <a:rPr lang="en-US" sz="2000" b="1" dirty="0">
                <a:ea typeface="Calibri" panose="020F0502020204030204" pitchFamily="34" charset="0"/>
                <a:cs typeface="Arial" panose="020B0604020202020204" pitchFamily="34" charset="0"/>
              </a:rPr>
              <a:t> code </a:t>
            </a:r>
            <a:r>
              <a:rPr lang="en-US" sz="2000" b="1" dirty="0" err="1">
                <a:ea typeface="Calibri" panose="020F0502020204030204" pitchFamily="34" charset="0"/>
                <a:cs typeface="Arial" panose="020B0604020202020204" pitchFamily="34" charset="0"/>
              </a:rPr>
              <a:t>xử</a:t>
            </a:r>
            <a:r>
              <a:rPr lang="en-US" sz="2000" b="1" dirty="0">
                <a:ea typeface="Calibri" panose="020F0502020204030204" pitchFamily="34" charset="0"/>
                <a:cs typeface="Arial" panose="020B0604020202020204" pitchFamily="34" charset="0"/>
              </a:rPr>
              <a:t> </a:t>
            </a:r>
            <a:r>
              <a:rPr lang="en-US" sz="2000" b="1" dirty="0" err="1">
                <a:ea typeface="Calibri" panose="020F0502020204030204" pitchFamily="34" charset="0"/>
                <a:cs typeface="Arial" panose="020B0604020202020204" pitchFamily="34" charset="0"/>
              </a:rPr>
              <a:t>lý</a:t>
            </a:r>
            <a:endParaRPr lang="en-US" sz="2400" b="1" dirty="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904C181-C120-4AFB-854F-CF5C1ECBA9F3}"/>
              </a:ext>
            </a:extLst>
          </p:cNvPr>
          <p:cNvPicPr>
            <a:picLocks noChangeAspect="1"/>
          </p:cNvPicPr>
          <p:nvPr/>
        </p:nvPicPr>
        <p:blipFill>
          <a:blip r:embed="rId2"/>
          <a:stretch>
            <a:fillRect/>
          </a:stretch>
        </p:blipFill>
        <p:spPr>
          <a:xfrm>
            <a:off x="3203765" y="2257085"/>
            <a:ext cx="5784469" cy="1338393"/>
          </a:xfrm>
          <a:prstGeom prst="rect">
            <a:avLst/>
          </a:prstGeom>
        </p:spPr>
      </p:pic>
      <p:pic>
        <p:nvPicPr>
          <p:cNvPr id="5" name="Picture 4">
            <a:extLst>
              <a:ext uri="{FF2B5EF4-FFF2-40B4-BE49-F238E27FC236}">
                <a16:creationId xmlns:a16="http://schemas.microsoft.com/office/drawing/2014/main" id="{D80C15F6-A78A-4FC8-A2E8-F6FD11F364DB}"/>
              </a:ext>
            </a:extLst>
          </p:cNvPr>
          <p:cNvPicPr>
            <a:picLocks noChangeAspect="1"/>
          </p:cNvPicPr>
          <p:nvPr/>
        </p:nvPicPr>
        <p:blipFill>
          <a:blip r:embed="rId3"/>
          <a:stretch>
            <a:fillRect/>
          </a:stretch>
        </p:blipFill>
        <p:spPr>
          <a:xfrm>
            <a:off x="3203766" y="3787127"/>
            <a:ext cx="5784468" cy="2779758"/>
          </a:xfrm>
          <a:prstGeom prst="rect">
            <a:avLst/>
          </a:prstGeom>
        </p:spPr>
      </p:pic>
    </p:spTree>
    <p:extLst>
      <p:ext uri="{BB962C8B-B14F-4D97-AF65-F5344CB8AC3E}">
        <p14:creationId xmlns:p14="http://schemas.microsoft.com/office/powerpoint/2010/main" val="355927438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CFC433-CC75-4DE3-A236-87A14939DEC8}"/>
              </a:ext>
            </a:extLst>
          </p:cNvPr>
          <p:cNvSpPr>
            <a:spLocks noGrp="1"/>
          </p:cNvSpPr>
          <p:nvPr>
            <p:ph type="body" sz="quarter" idx="10"/>
          </p:nvPr>
        </p:nvSpPr>
        <p:spPr/>
        <p:txBody>
          <a:bodyPr>
            <a:normAutofit fontScale="62500" lnSpcReduction="20000"/>
          </a:bodyPr>
          <a:lstStyle/>
          <a:p>
            <a:r>
              <a:rPr lang="en-US">
                <a:solidFill>
                  <a:schemeClr val="tx1"/>
                </a:solidFill>
                <a:latin typeface="Arial"/>
                <a:cs typeface="Arial"/>
              </a:rPr>
              <a:t>GIỚI THIỆU CÁC CHỨC NĂNG CỦA SCANNERAPP</a:t>
            </a:r>
            <a:endParaRPr lang="en-US">
              <a:solidFill>
                <a:schemeClr val="tx1"/>
              </a:solidFill>
              <a:cs typeface="Arial"/>
            </a:endParaRPr>
          </a:p>
        </p:txBody>
      </p:sp>
      <p:sp>
        <p:nvSpPr>
          <p:cNvPr id="4" name="TextBox 3">
            <a:extLst>
              <a:ext uri="{FF2B5EF4-FFF2-40B4-BE49-F238E27FC236}">
                <a16:creationId xmlns:a16="http://schemas.microsoft.com/office/drawing/2014/main" id="{9C23AEB8-7A35-4D35-8538-6D88C61F769F}"/>
              </a:ext>
            </a:extLst>
          </p:cNvPr>
          <p:cNvSpPr txBox="1"/>
          <p:nvPr/>
        </p:nvSpPr>
        <p:spPr>
          <a:xfrm>
            <a:off x="284194" y="1336137"/>
            <a:ext cx="11619311" cy="1569660"/>
          </a:xfrm>
          <a:prstGeom prst="rect">
            <a:avLst/>
          </a:prstGeom>
          <a:solidFill>
            <a:schemeClr val="bg1">
              <a:lumMod val="95000"/>
            </a:schemeClr>
          </a:solidFill>
        </p:spPr>
        <p:txBody>
          <a:bodyPr wrap="square" lIns="91440" tIns="45720" rIns="91440" bIns="45720" anchor="t">
            <a:spAutoFit/>
          </a:bodyPr>
          <a:lstStyle/>
          <a:p>
            <a:pPr marL="285750" indent="-285750" algn="just">
              <a:buFont typeface="Wingdings" panose="05000000000000000000" pitchFamily="2" charset="2"/>
              <a:buChar char="v"/>
            </a:pPr>
            <a:r>
              <a:rPr lang="en-US" sz="2400" b="1" u="sng">
                <a:ea typeface="Calibri" panose="020F0502020204030204" pitchFamily="34" charset="0"/>
                <a:cs typeface="Arial"/>
              </a:rPr>
              <a:t>Chức năng 2:</a:t>
            </a:r>
            <a:r>
              <a:rPr lang="en-US" sz="2400" b="1">
                <a:ea typeface="Calibri" panose="020F0502020204030204" pitchFamily="34" charset="0"/>
                <a:cs typeface="Arial"/>
              </a:rPr>
              <a:t>  </a:t>
            </a:r>
            <a:r>
              <a:rPr lang="vi-VN" sz="2400" b="1">
                <a:latin typeface="Calibri"/>
                <a:ea typeface="+mn-lt"/>
                <a:cs typeface="Arial"/>
              </a:rPr>
              <a:t>Lưu file tài liệu vừa được chụp và load lên màn hình home</a:t>
            </a:r>
          </a:p>
          <a:p>
            <a:pPr algn="just"/>
            <a:r>
              <a:rPr lang="vi-VN" sz="2400">
                <a:latin typeface="Calibri"/>
                <a:ea typeface="+mn-lt"/>
                <a:cs typeface="Arial"/>
              </a:rPr>
              <a:t>Lưu ảnh và file PDF scan của tài liệu vừa chụp hoặc vừa chọn từ thư viện vào bộ nhớ trong. sau khi quá trình lưu hoàn tất, ảnh được chụp hiển thị dạng thumbnail ở màn hình home.</a:t>
            </a:r>
            <a:endParaRPr lang="vi-VN" sz="2400" b="1">
              <a:latin typeface="Calibri"/>
              <a:ea typeface="+mn-lt"/>
              <a:cs typeface="Arial"/>
            </a:endParaRPr>
          </a:p>
        </p:txBody>
      </p:sp>
      <p:pic>
        <p:nvPicPr>
          <p:cNvPr id="5" name="Picture 5" descr="Text, letter&#10;&#10;Description automatically generated">
            <a:extLst>
              <a:ext uri="{FF2B5EF4-FFF2-40B4-BE49-F238E27FC236}">
                <a16:creationId xmlns:a16="http://schemas.microsoft.com/office/drawing/2014/main" id="{887E0B5F-05A5-46D9-9EB7-D99CC273B8CA}"/>
              </a:ext>
            </a:extLst>
          </p:cNvPr>
          <p:cNvPicPr>
            <a:picLocks noChangeAspect="1"/>
          </p:cNvPicPr>
          <p:nvPr/>
        </p:nvPicPr>
        <p:blipFill>
          <a:blip r:embed="rId2"/>
          <a:stretch>
            <a:fillRect/>
          </a:stretch>
        </p:blipFill>
        <p:spPr>
          <a:xfrm>
            <a:off x="670352" y="2905898"/>
            <a:ext cx="2108887" cy="3466071"/>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4B0394E1-F6D0-4DF7-B97D-3D3938416C52}"/>
              </a:ext>
            </a:extLst>
          </p:cNvPr>
          <p:cNvPicPr>
            <a:picLocks noChangeAspect="1"/>
          </p:cNvPicPr>
          <p:nvPr/>
        </p:nvPicPr>
        <p:blipFill>
          <a:blip r:embed="rId3"/>
          <a:stretch>
            <a:fillRect/>
          </a:stretch>
        </p:blipFill>
        <p:spPr>
          <a:xfrm>
            <a:off x="3617671" y="2905897"/>
            <a:ext cx="2104305" cy="3466072"/>
          </a:xfrm>
          <a:prstGeom prst="rect">
            <a:avLst/>
          </a:prstGeom>
        </p:spPr>
      </p:pic>
      <p:pic>
        <p:nvPicPr>
          <p:cNvPr id="7" name="Picture 7" descr="A picture containing graphical user interface&#10;&#10;Description automatically generated">
            <a:extLst>
              <a:ext uri="{FF2B5EF4-FFF2-40B4-BE49-F238E27FC236}">
                <a16:creationId xmlns:a16="http://schemas.microsoft.com/office/drawing/2014/main" id="{E0DE0462-2B7F-4A2D-9C20-E7E96F91BBCB}"/>
              </a:ext>
            </a:extLst>
          </p:cNvPr>
          <p:cNvPicPr>
            <a:picLocks noChangeAspect="1"/>
          </p:cNvPicPr>
          <p:nvPr/>
        </p:nvPicPr>
        <p:blipFill>
          <a:blip r:embed="rId4"/>
          <a:stretch>
            <a:fillRect/>
          </a:stretch>
        </p:blipFill>
        <p:spPr>
          <a:xfrm>
            <a:off x="6428834" y="2905897"/>
            <a:ext cx="2114602" cy="3466071"/>
          </a:xfrm>
          <a:prstGeom prst="rect">
            <a:avLst/>
          </a:prstGeom>
        </p:spPr>
      </p:pic>
      <p:pic>
        <p:nvPicPr>
          <p:cNvPr id="10" name="Picture 10" descr="Text, letter&#10;&#10;Description automatically generated">
            <a:extLst>
              <a:ext uri="{FF2B5EF4-FFF2-40B4-BE49-F238E27FC236}">
                <a16:creationId xmlns:a16="http://schemas.microsoft.com/office/drawing/2014/main" id="{283C87E1-F4AA-4ED6-98DA-FF73AD9E8887}"/>
              </a:ext>
            </a:extLst>
          </p:cNvPr>
          <p:cNvPicPr>
            <a:picLocks noChangeAspect="1"/>
          </p:cNvPicPr>
          <p:nvPr/>
        </p:nvPicPr>
        <p:blipFill>
          <a:blip r:embed="rId5"/>
          <a:stretch>
            <a:fillRect/>
          </a:stretch>
        </p:blipFill>
        <p:spPr>
          <a:xfrm>
            <a:off x="9410442" y="2906025"/>
            <a:ext cx="2123817" cy="3465813"/>
          </a:xfrm>
          <a:prstGeom prst="rect">
            <a:avLst/>
          </a:prstGeom>
        </p:spPr>
      </p:pic>
      <p:sp>
        <p:nvSpPr>
          <p:cNvPr id="12" name="TextBox 11">
            <a:extLst>
              <a:ext uri="{FF2B5EF4-FFF2-40B4-BE49-F238E27FC236}">
                <a16:creationId xmlns:a16="http://schemas.microsoft.com/office/drawing/2014/main" id="{AA8C998E-1737-4CDF-990F-2CDDBA4D804B}"/>
              </a:ext>
            </a:extLst>
          </p:cNvPr>
          <p:cNvSpPr txBox="1"/>
          <p:nvPr/>
        </p:nvSpPr>
        <p:spPr>
          <a:xfrm>
            <a:off x="6707085" y="6411923"/>
            <a:ext cx="1673856" cy="276999"/>
          </a:xfrm>
          <a:prstGeom prst="rect">
            <a:avLst/>
          </a:prstGeom>
          <a:noFill/>
        </p:spPr>
        <p:txBody>
          <a:bodyPr wrap="none" lIns="91440" tIns="45720" rIns="91440" bIns="45720" rtlCol="0" anchor="t">
            <a:spAutoFit/>
          </a:bodyPr>
          <a:lstStyle/>
          <a:p>
            <a:r>
              <a:rPr lang="en-US" sz="1200"/>
              <a:t>Hình 2.3 </a:t>
            </a:r>
            <a:r>
              <a:rPr lang="en-US" sz="1200" i="1">
                <a:ea typeface="+mn-lt"/>
                <a:cs typeface="+mn-lt"/>
              </a:rPr>
              <a:t>Thumbnail ảnh</a:t>
            </a:r>
            <a:endParaRPr lang="en-US" sz="1200"/>
          </a:p>
        </p:txBody>
      </p:sp>
      <p:sp>
        <p:nvSpPr>
          <p:cNvPr id="14" name="TextBox 13">
            <a:extLst>
              <a:ext uri="{FF2B5EF4-FFF2-40B4-BE49-F238E27FC236}">
                <a16:creationId xmlns:a16="http://schemas.microsoft.com/office/drawing/2014/main" id="{20725BE4-E2AE-4812-8A53-A08EE14A2386}"/>
              </a:ext>
            </a:extLst>
          </p:cNvPr>
          <p:cNvSpPr txBox="1"/>
          <p:nvPr/>
        </p:nvSpPr>
        <p:spPr>
          <a:xfrm>
            <a:off x="9289648" y="6420161"/>
            <a:ext cx="2372701" cy="276999"/>
          </a:xfrm>
          <a:prstGeom prst="rect">
            <a:avLst/>
          </a:prstGeom>
          <a:noFill/>
        </p:spPr>
        <p:txBody>
          <a:bodyPr wrap="none" lIns="91440" tIns="45720" rIns="91440" bIns="45720" rtlCol="0" anchor="t">
            <a:spAutoFit/>
          </a:bodyPr>
          <a:lstStyle/>
          <a:p>
            <a:r>
              <a:rPr lang="en-US" sz="1200"/>
              <a:t>Hình 2.4 Màn hình xem chi tiết ảnh</a:t>
            </a:r>
          </a:p>
        </p:txBody>
      </p:sp>
      <p:sp>
        <p:nvSpPr>
          <p:cNvPr id="16" name="TextBox 15">
            <a:extLst>
              <a:ext uri="{FF2B5EF4-FFF2-40B4-BE49-F238E27FC236}">
                <a16:creationId xmlns:a16="http://schemas.microsoft.com/office/drawing/2014/main" id="{CFC093CC-6B74-4448-9DB0-57EBC24CC4BB}"/>
              </a:ext>
            </a:extLst>
          </p:cNvPr>
          <p:cNvSpPr txBox="1"/>
          <p:nvPr/>
        </p:nvSpPr>
        <p:spPr>
          <a:xfrm>
            <a:off x="3263669" y="6418102"/>
            <a:ext cx="2762295" cy="276999"/>
          </a:xfrm>
          <a:prstGeom prst="rect">
            <a:avLst/>
          </a:prstGeom>
          <a:noFill/>
        </p:spPr>
        <p:txBody>
          <a:bodyPr wrap="none" lIns="91440" tIns="45720" rIns="91440" bIns="45720" rtlCol="0" anchor="t">
            <a:spAutoFit/>
          </a:bodyPr>
          <a:lstStyle/>
          <a:p>
            <a:r>
              <a:rPr lang="en-US" sz="1200"/>
              <a:t>Hình 2.2 </a:t>
            </a:r>
            <a:r>
              <a:rPr lang="en-US" sz="1200" i="1">
                <a:ea typeface="+mn-lt"/>
                <a:cs typeface="+mn-lt"/>
              </a:rPr>
              <a:t>Ảnh và file pdf lưu trong bộ nhớ.</a:t>
            </a:r>
            <a:endParaRPr lang="en-US" sz="1200"/>
          </a:p>
        </p:txBody>
      </p:sp>
      <p:sp>
        <p:nvSpPr>
          <p:cNvPr id="18" name="TextBox 17">
            <a:extLst>
              <a:ext uri="{FF2B5EF4-FFF2-40B4-BE49-F238E27FC236}">
                <a16:creationId xmlns:a16="http://schemas.microsoft.com/office/drawing/2014/main" id="{D14A385E-9722-436F-95C6-3A274EBD0F96}"/>
              </a:ext>
            </a:extLst>
          </p:cNvPr>
          <p:cNvSpPr txBox="1"/>
          <p:nvPr/>
        </p:nvSpPr>
        <p:spPr>
          <a:xfrm>
            <a:off x="532826" y="6416042"/>
            <a:ext cx="2388795" cy="276999"/>
          </a:xfrm>
          <a:prstGeom prst="rect">
            <a:avLst/>
          </a:prstGeom>
          <a:noFill/>
        </p:spPr>
        <p:txBody>
          <a:bodyPr wrap="none" lIns="91440" tIns="45720" rIns="91440" bIns="45720" rtlCol="0" anchor="t">
            <a:spAutoFit/>
          </a:bodyPr>
          <a:lstStyle/>
          <a:p>
            <a:r>
              <a:rPr lang="en-US" sz="1200"/>
              <a:t>Hình 2.1 </a:t>
            </a:r>
            <a:r>
              <a:rPr lang="en-US" sz="1200" i="1"/>
              <a:t>Màn</a:t>
            </a:r>
            <a:r>
              <a:rPr lang="en-US" sz="1200" i="1">
                <a:ea typeface="+mn-lt"/>
                <a:cs typeface="+mn-lt"/>
              </a:rPr>
              <a:t> hình sau khi crop ảnh</a:t>
            </a:r>
            <a:endParaRPr lang="en-US" sz="1200"/>
          </a:p>
        </p:txBody>
      </p:sp>
    </p:spTree>
    <p:extLst>
      <p:ext uri="{BB962C8B-B14F-4D97-AF65-F5344CB8AC3E}">
        <p14:creationId xmlns:p14="http://schemas.microsoft.com/office/powerpoint/2010/main" val="3420415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CFC433-CC75-4DE3-A236-87A14939DEC8}"/>
              </a:ext>
            </a:extLst>
          </p:cNvPr>
          <p:cNvSpPr>
            <a:spLocks noGrp="1"/>
          </p:cNvSpPr>
          <p:nvPr>
            <p:ph type="body" sz="quarter" idx="10"/>
          </p:nvPr>
        </p:nvSpPr>
        <p:spPr/>
        <p:txBody>
          <a:bodyPr>
            <a:normAutofit fontScale="62500" lnSpcReduction="20000"/>
          </a:bodyPr>
          <a:lstStyle/>
          <a:p>
            <a:r>
              <a:rPr lang="en-US">
                <a:solidFill>
                  <a:schemeClr val="tx1"/>
                </a:solidFill>
                <a:latin typeface="Arial"/>
                <a:cs typeface="Arial"/>
              </a:rPr>
              <a:t>GIỚI THIỆU CÁC CHỨC NĂNG CỦA SCANNERAPP</a:t>
            </a:r>
            <a:endParaRPr lang="en-US">
              <a:solidFill>
                <a:schemeClr val="tx1"/>
              </a:solidFill>
              <a:cs typeface="Arial"/>
            </a:endParaRPr>
          </a:p>
        </p:txBody>
      </p:sp>
      <p:sp>
        <p:nvSpPr>
          <p:cNvPr id="4" name="TextBox 3">
            <a:extLst>
              <a:ext uri="{FF2B5EF4-FFF2-40B4-BE49-F238E27FC236}">
                <a16:creationId xmlns:a16="http://schemas.microsoft.com/office/drawing/2014/main" id="{9C23AEB8-7A35-4D35-8538-6D88C61F769F}"/>
              </a:ext>
            </a:extLst>
          </p:cNvPr>
          <p:cNvSpPr txBox="1"/>
          <p:nvPr/>
        </p:nvSpPr>
        <p:spPr>
          <a:xfrm>
            <a:off x="284194" y="1336137"/>
            <a:ext cx="11619311" cy="830997"/>
          </a:xfrm>
          <a:prstGeom prst="rect">
            <a:avLst/>
          </a:prstGeom>
          <a:solidFill>
            <a:schemeClr val="bg1">
              <a:lumMod val="95000"/>
            </a:schemeClr>
          </a:solidFill>
        </p:spPr>
        <p:txBody>
          <a:bodyPr wrap="square" lIns="91440" tIns="45720" rIns="91440" bIns="45720" anchor="t">
            <a:spAutoFit/>
          </a:bodyPr>
          <a:lstStyle/>
          <a:p>
            <a:pPr marL="285750" indent="-285750" algn="just">
              <a:buFont typeface="Wingdings" panose="05000000000000000000" pitchFamily="2" charset="2"/>
              <a:buChar char="v"/>
            </a:pPr>
            <a:r>
              <a:rPr lang="en-US" sz="2400" b="1" u="sng" dirty="0" err="1">
                <a:ea typeface="Calibri" panose="020F0502020204030204" pitchFamily="34" charset="0"/>
                <a:cs typeface="Arial"/>
              </a:rPr>
              <a:t>Chức</a:t>
            </a:r>
            <a:r>
              <a:rPr lang="en-US" sz="2400" b="1" u="sng" dirty="0">
                <a:ea typeface="Calibri" panose="020F0502020204030204" pitchFamily="34" charset="0"/>
                <a:cs typeface="Arial"/>
              </a:rPr>
              <a:t> </a:t>
            </a:r>
            <a:r>
              <a:rPr lang="en-US" sz="2400" b="1" u="sng" dirty="0" err="1">
                <a:ea typeface="Calibri" panose="020F0502020204030204" pitchFamily="34" charset="0"/>
                <a:cs typeface="Arial"/>
              </a:rPr>
              <a:t>năng</a:t>
            </a:r>
            <a:r>
              <a:rPr lang="en-US" sz="2400" b="1" u="sng" dirty="0">
                <a:ea typeface="Calibri" panose="020F0502020204030204" pitchFamily="34" charset="0"/>
                <a:cs typeface="Arial"/>
              </a:rPr>
              <a:t> 2:</a:t>
            </a:r>
            <a:r>
              <a:rPr lang="en-US" sz="2400" b="1" dirty="0">
                <a:ea typeface="Calibri" panose="020F0502020204030204" pitchFamily="34" charset="0"/>
                <a:cs typeface="Arial"/>
              </a:rPr>
              <a:t>  </a:t>
            </a:r>
            <a:r>
              <a:rPr lang="vi-VN" sz="2400" b="1" dirty="0">
                <a:latin typeface="Calibri"/>
                <a:ea typeface="+mn-lt"/>
                <a:cs typeface="Arial"/>
              </a:rPr>
              <a:t>Lưu file tài liệu vừa được chụp và load lên màn hình home</a:t>
            </a:r>
          </a:p>
          <a:p>
            <a:pPr algn="just"/>
            <a:r>
              <a:rPr lang="en-US" sz="2400" b="1" dirty="0">
                <a:ea typeface="Calibri" panose="020F0502020204030204" pitchFamily="34" charset="0"/>
                <a:cs typeface="Arial" panose="020B0604020202020204" pitchFamily="34" charset="0"/>
              </a:rPr>
              <a:t>   </a:t>
            </a:r>
            <a:r>
              <a:rPr lang="en-US" sz="2400" b="1" dirty="0" err="1">
                <a:ea typeface="Calibri" panose="020F0502020204030204" pitchFamily="34" charset="0"/>
                <a:cs typeface="Arial" panose="020B0604020202020204" pitchFamily="34" charset="0"/>
              </a:rPr>
              <a:t>Đoạn</a:t>
            </a:r>
            <a:r>
              <a:rPr lang="en-US" sz="2400" b="1" dirty="0">
                <a:ea typeface="Calibri" panose="020F0502020204030204" pitchFamily="34" charset="0"/>
                <a:cs typeface="Arial" panose="020B0604020202020204" pitchFamily="34" charset="0"/>
              </a:rPr>
              <a:t> code </a:t>
            </a:r>
            <a:r>
              <a:rPr lang="en-US" sz="2400" b="1" dirty="0" err="1">
                <a:ea typeface="Calibri" panose="020F0502020204030204" pitchFamily="34" charset="0"/>
                <a:cs typeface="Arial" panose="020B0604020202020204" pitchFamily="34" charset="0"/>
              </a:rPr>
              <a:t>xử</a:t>
            </a:r>
            <a:r>
              <a:rPr lang="en-US" sz="2400" b="1" dirty="0">
                <a:ea typeface="Calibri" panose="020F0502020204030204" pitchFamily="34" charset="0"/>
                <a:cs typeface="Arial" panose="020B0604020202020204" pitchFamily="34" charset="0"/>
              </a:rPr>
              <a:t> </a:t>
            </a:r>
            <a:r>
              <a:rPr lang="en-US" sz="2400" b="1" dirty="0" err="1">
                <a:ea typeface="Calibri" panose="020F0502020204030204" pitchFamily="34" charset="0"/>
                <a:cs typeface="Arial" panose="020B0604020202020204" pitchFamily="34" charset="0"/>
              </a:rPr>
              <a:t>lý</a:t>
            </a:r>
            <a:endParaRPr lang="vi-VN" sz="2400" b="1" dirty="0">
              <a:latin typeface="Calibri"/>
              <a:ea typeface="+mn-lt"/>
              <a:cs typeface="Arial"/>
            </a:endParaRPr>
          </a:p>
        </p:txBody>
      </p:sp>
      <p:pic>
        <p:nvPicPr>
          <p:cNvPr id="8" name="Picture 7">
            <a:extLst>
              <a:ext uri="{FF2B5EF4-FFF2-40B4-BE49-F238E27FC236}">
                <a16:creationId xmlns:a16="http://schemas.microsoft.com/office/drawing/2014/main" id="{AC983CE5-3A69-4B1B-ABBA-8130A6D1F210}"/>
              </a:ext>
            </a:extLst>
          </p:cNvPr>
          <p:cNvPicPr>
            <a:picLocks noChangeAspect="1"/>
          </p:cNvPicPr>
          <p:nvPr/>
        </p:nvPicPr>
        <p:blipFill>
          <a:blip r:embed="rId2"/>
          <a:stretch>
            <a:fillRect/>
          </a:stretch>
        </p:blipFill>
        <p:spPr>
          <a:xfrm>
            <a:off x="2430572" y="2295931"/>
            <a:ext cx="7359110" cy="4457294"/>
          </a:xfrm>
          <a:prstGeom prst="rect">
            <a:avLst/>
          </a:prstGeom>
        </p:spPr>
      </p:pic>
    </p:spTree>
    <p:extLst>
      <p:ext uri="{BB962C8B-B14F-4D97-AF65-F5344CB8AC3E}">
        <p14:creationId xmlns:p14="http://schemas.microsoft.com/office/powerpoint/2010/main" val="841927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CFC433-CC75-4DE3-A236-87A14939DEC8}"/>
              </a:ext>
            </a:extLst>
          </p:cNvPr>
          <p:cNvSpPr>
            <a:spLocks noGrp="1"/>
          </p:cNvSpPr>
          <p:nvPr>
            <p:ph type="body" sz="quarter" idx="10"/>
          </p:nvPr>
        </p:nvSpPr>
        <p:spPr/>
        <p:txBody>
          <a:bodyPr>
            <a:normAutofit fontScale="62500" lnSpcReduction="20000"/>
          </a:bodyPr>
          <a:lstStyle/>
          <a:p>
            <a:r>
              <a:rPr lang="en-US">
                <a:solidFill>
                  <a:schemeClr val="tx1"/>
                </a:solidFill>
                <a:latin typeface="Arial"/>
                <a:cs typeface="Arial"/>
              </a:rPr>
              <a:t>GIỚI THIỆU CÁC CHỨC NĂNG CỦA SCANNERAPP</a:t>
            </a:r>
            <a:endParaRPr lang="en-US">
              <a:solidFill>
                <a:schemeClr val="tx1"/>
              </a:solidFill>
              <a:cs typeface="Arial"/>
            </a:endParaRPr>
          </a:p>
        </p:txBody>
      </p:sp>
      <p:sp>
        <p:nvSpPr>
          <p:cNvPr id="8" name="TextBox 7">
            <a:extLst>
              <a:ext uri="{FF2B5EF4-FFF2-40B4-BE49-F238E27FC236}">
                <a16:creationId xmlns:a16="http://schemas.microsoft.com/office/drawing/2014/main" id="{3B365DA1-FE70-43A2-AFA4-8EBFB23EBECA}"/>
              </a:ext>
            </a:extLst>
          </p:cNvPr>
          <p:cNvSpPr txBox="1"/>
          <p:nvPr/>
        </p:nvSpPr>
        <p:spPr>
          <a:xfrm>
            <a:off x="284194" y="1336137"/>
            <a:ext cx="4157177" cy="3046988"/>
          </a:xfrm>
          <a:prstGeom prst="rect">
            <a:avLst/>
          </a:prstGeom>
          <a:solidFill>
            <a:schemeClr val="bg1">
              <a:lumMod val="95000"/>
            </a:schemeClr>
          </a:solidFill>
        </p:spPr>
        <p:txBody>
          <a:bodyPr wrap="square">
            <a:spAutoFit/>
          </a:bodyPr>
          <a:lstStyle/>
          <a:p>
            <a:pPr marL="285750" indent="-285750" algn="just">
              <a:buFont typeface="Wingdings" panose="05000000000000000000" pitchFamily="2" charset="2"/>
              <a:buChar char="v"/>
            </a:pPr>
            <a:r>
              <a:rPr lang="en-US" sz="2400" b="1" u="sng" err="1">
                <a:ea typeface="Calibri" panose="020F0502020204030204" pitchFamily="34" charset="0"/>
                <a:cs typeface="Arial" panose="020B0604020202020204" pitchFamily="34" charset="0"/>
              </a:rPr>
              <a:t>Chức</a:t>
            </a:r>
            <a:r>
              <a:rPr lang="en-US" sz="2400" b="1" u="sng">
                <a:ea typeface="Calibri" panose="020F0502020204030204" pitchFamily="34" charset="0"/>
                <a:cs typeface="Arial" panose="020B0604020202020204" pitchFamily="34" charset="0"/>
              </a:rPr>
              <a:t> </a:t>
            </a:r>
            <a:r>
              <a:rPr lang="en-US" sz="2400" b="1" u="sng" err="1">
                <a:ea typeface="Calibri" panose="020F0502020204030204" pitchFamily="34" charset="0"/>
                <a:cs typeface="Arial" panose="020B0604020202020204" pitchFamily="34" charset="0"/>
              </a:rPr>
              <a:t>năng</a:t>
            </a:r>
            <a:r>
              <a:rPr lang="en-US" sz="2400" b="1" u="sng">
                <a:ea typeface="Calibri" panose="020F0502020204030204" pitchFamily="34" charset="0"/>
                <a:cs typeface="Arial" panose="020B0604020202020204" pitchFamily="34" charset="0"/>
              </a:rPr>
              <a:t> 3:</a:t>
            </a:r>
            <a:r>
              <a:rPr lang="en-US" sz="2400" b="1">
                <a:ea typeface="Calibri" panose="020F0502020204030204" pitchFamily="34" charset="0"/>
                <a:cs typeface="Arial" panose="020B0604020202020204" pitchFamily="34" charset="0"/>
              </a:rPr>
              <a:t>  </a:t>
            </a:r>
            <a:r>
              <a:rPr lang="en-US" sz="2400" b="1" err="1">
                <a:ea typeface="Calibri" panose="020F0502020204030204" pitchFamily="34" charset="0"/>
                <a:cs typeface="Arial" panose="020B0604020202020204" pitchFamily="34" charset="0"/>
              </a:rPr>
              <a:t>Xóa</a:t>
            </a:r>
            <a:r>
              <a:rPr lang="en-US" sz="2400" b="1">
                <a:ea typeface="Calibri" panose="020F0502020204030204" pitchFamily="34" charset="0"/>
                <a:cs typeface="Arial" panose="020B0604020202020204" pitchFamily="34" charset="0"/>
              </a:rPr>
              <a:t> </a:t>
            </a:r>
            <a:r>
              <a:rPr lang="en-US" sz="2400" b="1" err="1">
                <a:ea typeface="Calibri" panose="020F0502020204030204" pitchFamily="34" charset="0"/>
                <a:cs typeface="Arial" panose="020B0604020202020204" pitchFamily="34" charset="0"/>
              </a:rPr>
              <a:t>ảnh</a:t>
            </a:r>
            <a:endParaRPr lang="en-US" sz="2400" b="1">
              <a:ea typeface="Calibri" panose="020F0502020204030204" pitchFamily="34" charset="0"/>
              <a:cs typeface="Arial" panose="020B0604020202020204" pitchFamily="34" charset="0"/>
            </a:endParaRPr>
          </a:p>
          <a:p>
            <a:pPr algn="just"/>
            <a:r>
              <a:rPr lang="en-US" sz="2400" err="1">
                <a:ea typeface="Calibri" panose="020F0502020204030204" pitchFamily="34" charset="0"/>
                <a:cs typeface="Arial" panose="020B0604020202020204" pitchFamily="34" charset="0"/>
              </a:rPr>
              <a:t>Xóa</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các</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tài</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liệu</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ảnh</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không</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cần</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thiết</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sau</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khi</a:t>
            </a:r>
            <a:r>
              <a:rPr lang="en-US" sz="2400">
                <a:ea typeface="Calibri" panose="020F0502020204030204" pitchFamily="34" charset="0"/>
                <a:cs typeface="Arial" panose="020B0604020202020204" pitchFamily="34" charset="0"/>
              </a:rPr>
              <a:t> scan.</a:t>
            </a:r>
          </a:p>
          <a:p>
            <a:pPr marL="342900" indent="-342900" algn="just">
              <a:buFont typeface="Arial" panose="020B0604020202020204" pitchFamily="34" charset="0"/>
              <a:buChar char="•"/>
            </a:pPr>
            <a:r>
              <a:rPr lang="en-US" sz="2400" u="sng" err="1">
                <a:ea typeface="Calibri" panose="020F0502020204030204" pitchFamily="34" charset="0"/>
                <a:cs typeface="Arial" panose="020B0604020202020204" pitchFamily="34" charset="0"/>
              </a:rPr>
              <a:t>Cách</a:t>
            </a:r>
            <a:r>
              <a:rPr lang="en-US" sz="2400" u="sng">
                <a:ea typeface="Calibri" panose="020F0502020204030204" pitchFamily="34" charset="0"/>
                <a:cs typeface="Arial" panose="020B0604020202020204" pitchFamily="34" charset="0"/>
              </a:rPr>
              <a:t> 1:</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Xóa</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ảnh</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tại</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màn</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hình</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chính</a:t>
            </a:r>
            <a:r>
              <a:rPr lang="en-US" sz="2400">
                <a:ea typeface="Calibri" panose="020F0502020204030204" pitchFamily="34" charset="0"/>
                <a:cs typeface="Arial" panose="020B0604020202020204" pitchFamily="34" charset="0"/>
              </a:rPr>
              <a:t> (Hình 3.1).</a:t>
            </a:r>
          </a:p>
          <a:p>
            <a:pPr marL="342900" indent="-342900" algn="just">
              <a:buFont typeface="Arial" panose="020B0604020202020204" pitchFamily="34" charset="0"/>
              <a:buChar char="•"/>
            </a:pPr>
            <a:r>
              <a:rPr lang="en-US" sz="2400" u="sng" err="1">
                <a:ea typeface="Calibri" panose="020F0502020204030204" pitchFamily="34" charset="0"/>
                <a:cs typeface="Arial" panose="020B0604020202020204" pitchFamily="34" charset="0"/>
              </a:rPr>
              <a:t>Cách</a:t>
            </a:r>
            <a:r>
              <a:rPr lang="en-US" sz="2400" u="sng">
                <a:ea typeface="Calibri" panose="020F0502020204030204" pitchFamily="34" charset="0"/>
                <a:cs typeface="Arial" panose="020B0604020202020204" pitchFamily="34" charset="0"/>
              </a:rPr>
              <a:t> 2:</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Xóa</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ảnh</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sau</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khi</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chọn</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xem</a:t>
            </a:r>
            <a:r>
              <a:rPr lang="en-US" sz="2400">
                <a:ea typeface="Calibri" panose="020F0502020204030204" pitchFamily="34" charset="0"/>
                <a:cs typeface="Arial" panose="020B0604020202020204" pitchFamily="34" charset="0"/>
              </a:rPr>
              <a:t> chi </a:t>
            </a:r>
            <a:r>
              <a:rPr lang="en-US" sz="2400" err="1">
                <a:ea typeface="Calibri" panose="020F0502020204030204" pitchFamily="34" charset="0"/>
                <a:cs typeface="Arial" panose="020B0604020202020204" pitchFamily="34" charset="0"/>
              </a:rPr>
              <a:t>tiết</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ảnh</a:t>
            </a:r>
            <a:r>
              <a:rPr lang="en-US" sz="2400">
                <a:ea typeface="Calibri" panose="020F0502020204030204" pitchFamily="34" charset="0"/>
                <a:cs typeface="Arial" panose="020B0604020202020204" pitchFamily="34" charset="0"/>
              </a:rPr>
              <a:t> </a:t>
            </a:r>
            <a:r>
              <a:rPr lang="en-US" sz="2400" err="1">
                <a:ea typeface="Calibri" panose="020F0502020204030204" pitchFamily="34" charset="0"/>
                <a:cs typeface="Arial" panose="020B0604020202020204" pitchFamily="34" charset="0"/>
              </a:rPr>
              <a:t>đó</a:t>
            </a:r>
            <a:r>
              <a:rPr lang="en-US" sz="2400">
                <a:ea typeface="Calibri" panose="020F0502020204030204" pitchFamily="34" charset="0"/>
                <a:cs typeface="Arial" panose="020B0604020202020204" pitchFamily="34" charset="0"/>
              </a:rPr>
              <a:t> (Hình 3.2).</a:t>
            </a:r>
            <a:endParaRPr lang="en-US" sz="2400" u="sng">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AA0B687-4352-4348-997C-3334FD6F92A4}"/>
              </a:ext>
            </a:extLst>
          </p:cNvPr>
          <p:cNvPicPr/>
          <p:nvPr/>
        </p:nvPicPr>
        <p:blipFill>
          <a:blip r:embed="rId2">
            <a:extLst>
              <a:ext uri="{28A0092B-C50C-407E-A947-70E740481C1C}">
                <a14:useLocalDpi xmlns:a14="http://schemas.microsoft.com/office/drawing/2010/main" val="0"/>
              </a:ext>
            </a:extLst>
          </a:blip>
          <a:stretch>
            <a:fillRect/>
          </a:stretch>
        </p:blipFill>
        <p:spPr>
          <a:xfrm>
            <a:off x="4698158" y="1223286"/>
            <a:ext cx="3204871" cy="4906926"/>
          </a:xfrm>
          <a:prstGeom prst="rect">
            <a:avLst/>
          </a:prstGeom>
        </p:spPr>
      </p:pic>
      <p:pic>
        <p:nvPicPr>
          <p:cNvPr id="10" name="Picture 9">
            <a:extLst>
              <a:ext uri="{FF2B5EF4-FFF2-40B4-BE49-F238E27FC236}">
                <a16:creationId xmlns:a16="http://schemas.microsoft.com/office/drawing/2014/main" id="{F6B290A6-EDE8-4D14-94D7-69C64D1DB40A}"/>
              </a:ext>
            </a:extLst>
          </p:cNvPr>
          <p:cNvPicPr/>
          <p:nvPr/>
        </p:nvPicPr>
        <p:blipFill>
          <a:blip r:embed="rId3">
            <a:extLst>
              <a:ext uri="{28A0092B-C50C-407E-A947-70E740481C1C}">
                <a14:useLocalDpi xmlns:a14="http://schemas.microsoft.com/office/drawing/2010/main" val="0"/>
              </a:ext>
            </a:extLst>
          </a:blip>
          <a:stretch>
            <a:fillRect/>
          </a:stretch>
        </p:blipFill>
        <p:spPr>
          <a:xfrm>
            <a:off x="8598813" y="1300121"/>
            <a:ext cx="3204871" cy="4830091"/>
          </a:xfrm>
          <a:prstGeom prst="rect">
            <a:avLst/>
          </a:prstGeom>
        </p:spPr>
      </p:pic>
      <p:sp>
        <p:nvSpPr>
          <p:cNvPr id="11" name="TextBox 10">
            <a:extLst>
              <a:ext uri="{FF2B5EF4-FFF2-40B4-BE49-F238E27FC236}">
                <a16:creationId xmlns:a16="http://schemas.microsoft.com/office/drawing/2014/main" id="{F1152423-9B33-428E-8372-94D9F01767C9}"/>
              </a:ext>
            </a:extLst>
          </p:cNvPr>
          <p:cNvSpPr txBox="1"/>
          <p:nvPr/>
        </p:nvSpPr>
        <p:spPr>
          <a:xfrm>
            <a:off x="5946970" y="6329545"/>
            <a:ext cx="707245" cy="276999"/>
          </a:xfrm>
          <a:prstGeom prst="rect">
            <a:avLst/>
          </a:prstGeom>
          <a:noFill/>
        </p:spPr>
        <p:txBody>
          <a:bodyPr wrap="none" rtlCol="0">
            <a:spAutoFit/>
          </a:bodyPr>
          <a:lstStyle/>
          <a:p>
            <a:r>
              <a:rPr lang="en-US" sz="1200"/>
              <a:t>Hình 3.1</a:t>
            </a:r>
          </a:p>
        </p:txBody>
      </p:sp>
      <p:sp>
        <p:nvSpPr>
          <p:cNvPr id="12" name="TextBox 11">
            <a:extLst>
              <a:ext uri="{FF2B5EF4-FFF2-40B4-BE49-F238E27FC236}">
                <a16:creationId xmlns:a16="http://schemas.microsoft.com/office/drawing/2014/main" id="{9DC7C4A6-C92A-462A-9803-5BDC80011356}"/>
              </a:ext>
            </a:extLst>
          </p:cNvPr>
          <p:cNvSpPr txBox="1"/>
          <p:nvPr/>
        </p:nvSpPr>
        <p:spPr>
          <a:xfrm>
            <a:off x="9847625" y="6329545"/>
            <a:ext cx="707245" cy="276999"/>
          </a:xfrm>
          <a:prstGeom prst="rect">
            <a:avLst/>
          </a:prstGeom>
          <a:noFill/>
        </p:spPr>
        <p:txBody>
          <a:bodyPr wrap="none" rtlCol="0">
            <a:spAutoFit/>
          </a:bodyPr>
          <a:lstStyle/>
          <a:p>
            <a:r>
              <a:rPr lang="en-US" sz="1200"/>
              <a:t>Hình 3.2</a:t>
            </a:r>
          </a:p>
        </p:txBody>
      </p:sp>
    </p:spTree>
    <p:extLst>
      <p:ext uri="{BB962C8B-B14F-4D97-AF65-F5344CB8AC3E}">
        <p14:creationId xmlns:p14="http://schemas.microsoft.com/office/powerpoint/2010/main" val="41372661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80EBA61DBEBAC47997BD1227BBFF84F" ma:contentTypeVersion="2" ma:contentTypeDescription="Create a new document." ma:contentTypeScope="" ma:versionID="477d95a44312177217a57bf8b452904f">
  <xsd:schema xmlns:xsd="http://www.w3.org/2001/XMLSchema" xmlns:xs="http://www.w3.org/2001/XMLSchema" xmlns:p="http://schemas.microsoft.com/office/2006/metadata/properties" xmlns:ns3="9d9b5332-a5d8-4d74-b69a-d1c687b97975" targetNamespace="http://schemas.microsoft.com/office/2006/metadata/properties" ma:root="true" ma:fieldsID="155d3cf5a4579f02eaf46a14b1a2a471" ns3:_="">
    <xsd:import namespace="9d9b5332-a5d8-4d74-b69a-d1c687b97975"/>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9b5332-a5d8-4d74-b69a-d1c687b979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D22C60-41DB-4461-9CA9-F01AEB16EE70}">
  <ds:schemaRefs>
    <ds:schemaRef ds:uri="http://schemas.microsoft.com/sharepoint/v3/contenttype/forms"/>
  </ds:schemaRefs>
</ds:datastoreItem>
</file>

<file path=customXml/itemProps2.xml><?xml version="1.0" encoding="utf-8"?>
<ds:datastoreItem xmlns:ds="http://schemas.openxmlformats.org/officeDocument/2006/customXml" ds:itemID="{A6F0BBD6-4262-4F03-8147-DE594D7FA878}">
  <ds:schemaRef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9d9b5332-a5d8-4d74-b69a-d1c687b97975"/>
    <ds:schemaRef ds:uri="http://www.w3.org/XML/1998/namespace"/>
    <ds:schemaRef ds:uri="http://purl.org/dc/terms/"/>
  </ds:schemaRefs>
</ds:datastoreItem>
</file>

<file path=customXml/itemProps3.xml><?xml version="1.0" encoding="utf-8"?>
<ds:datastoreItem xmlns:ds="http://schemas.openxmlformats.org/officeDocument/2006/customXml" ds:itemID="{23B55570-F834-4F32-B952-3D3D583D399E}">
  <ds:schemaRefs>
    <ds:schemaRef ds:uri="9d9b5332-a5d8-4d74-b69a-d1c687b9797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224</TotalTime>
  <Words>1455</Words>
  <Application>Microsoft Office PowerPoint</Application>
  <PresentationFormat>Widescreen</PresentationFormat>
  <Paragraphs>123</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Segoe UI</vt:lpstr>
      <vt:lpstr>Wingdings</vt:lpstr>
      <vt:lpstr>Office Theme</vt:lpstr>
      <vt:lpstr>BÁO CÁO ĐỒ ÁN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dc:title>
  <dc:creator>HỒ KHẮC MINH TRÍ</dc:creator>
  <cp:lastModifiedBy>Phạm Minh Vương</cp:lastModifiedBy>
  <cp:revision>2</cp:revision>
  <dcterms:created xsi:type="dcterms:W3CDTF">2020-12-09T16:15:04Z</dcterms:created>
  <dcterms:modified xsi:type="dcterms:W3CDTF">2020-12-16T09:17:54Z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0x010100A80EBA61DBEBAC47997BD1227BBFF84F</vt:lpwstr>
  </property>
</Properties>
</file>